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63"/>
    <a:srgbClr val="FFFF66"/>
    <a:srgbClr val="FFFF99"/>
    <a:srgbClr val="DF9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33" autoAdjust="0"/>
  </p:normalViewPr>
  <p:slideViewPr>
    <p:cSldViewPr snapToGrid="0">
      <p:cViewPr varScale="1">
        <p:scale>
          <a:sx n="73" d="100"/>
          <a:sy n="73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3" Type="http://schemas.openxmlformats.org/officeDocument/2006/relationships/slide" Target="slides/slide2.xml" />
  <Relationship Id="rId7" Type="http://schemas.openxmlformats.org/officeDocument/2006/relationships/tableStyles" Target="tableStyles.xml" />
  <Relationship Id="rId2" Type="http://schemas.openxmlformats.org/officeDocument/2006/relationships/slide" Target="slides/slide1.xml" />
  <Relationship Id="rId1" Type="http://schemas.openxmlformats.org/officeDocument/2006/relationships/slideMaster" Target="slideMasters/slideMaster1.xml" />
  <Relationship Id="rId6" Type="http://schemas.openxmlformats.org/officeDocument/2006/relationships/theme" Target="theme/theme1.xml" />
  <Relationship Id="rId5" Type="http://schemas.openxmlformats.org/officeDocument/2006/relationships/viewProps" Target="viewProps.xml" />
  <Relationship Id="rId4" Type="http://schemas.openxmlformats.org/officeDocument/2006/relationships/presProps" Target="presProps.xml" />
</Relationship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858E-CA99-4FDE-8EEE-2344C5C7A3E8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B536-2905-416C-9B6E-6AA65B585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59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858E-CA99-4FDE-8EEE-2344C5C7A3E8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B536-2905-416C-9B6E-6AA65B585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86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858E-CA99-4FDE-8EEE-2344C5C7A3E8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B536-2905-416C-9B6E-6AA65B585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68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858E-CA99-4FDE-8EEE-2344C5C7A3E8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B536-2905-416C-9B6E-6AA65B585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07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858E-CA99-4FDE-8EEE-2344C5C7A3E8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B536-2905-416C-9B6E-6AA65B585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31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858E-CA99-4FDE-8EEE-2344C5C7A3E8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B536-2905-416C-9B6E-6AA65B585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53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858E-CA99-4FDE-8EEE-2344C5C7A3E8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B536-2905-416C-9B6E-6AA65B585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85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858E-CA99-4FDE-8EEE-2344C5C7A3E8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B536-2905-416C-9B6E-6AA65B585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43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858E-CA99-4FDE-8EEE-2344C5C7A3E8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B536-2905-416C-9B6E-6AA65B585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75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858E-CA99-4FDE-8EEE-2344C5C7A3E8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B536-2905-416C-9B6E-6AA65B585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8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858E-CA99-4FDE-8EEE-2344C5C7A3E8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B536-2905-416C-9B6E-6AA65B585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234582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4858E-CA99-4FDE-8EEE-2344C5C7A3E8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FB536-2905-416C-9B6E-6AA65B585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42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6.png" />
  <Relationship Id="rId13" Type="http://schemas.openxmlformats.org/officeDocument/2006/relationships/image" Target="../media/image10.png" />
  <Relationship Id="rId3" Type="http://schemas.openxmlformats.org/officeDocument/2006/relationships/image" Target="../media/image2.png" />
  <Relationship Id="rId7" Type="http://schemas.microsoft.com/office/2007/relationships/hdphoto" Target="../media/hdphoto1.wdp" />
  <Relationship Id="rId12" Type="http://schemas.openxmlformats.org/officeDocument/2006/relationships/image" Target="../media/image9.png" />
  <Relationship Id="rId2" Type="http://schemas.openxmlformats.org/officeDocument/2006/relationships/image" Target="../media/image1.png" />
  <Relationship Id="rId1" Type="http://schemas.openxmlformats.org/officeDocument/2006/relationships/slideLayout" Target="../slideLayouts/slideLayout1.xml" />
  <Relationship Id="rId6" Type="http://schemas.openxmlformats.org/officeDocument/2006/relationships/image" Target="../media/image5.png" />
  <Relationship Id="rId11" Type="http://schemas.openxmlformats.org/officeDocument/2006/relationships/image" Target="../media/image8.png" />
  <Relationship Id="rId5" Type="http://schemas.openxmlformats.org/officeDocument/2006/relationships/image" Target="../media/image4.png" />
  <Relationship Id="rId15" Type="http://schemas.openxmlformats.org/officeDocument/2006/relationships/image" Target="../media/image12.png" />
  <Relationship Id="rId10" Type="http://schemas.microsoft.com/office/2007/relationships/hdphoto" Target="../media/hdphoto2.wdp" />
  <Relationship Id="rId4" Type="http://schemas.openxmlformats.org/officeDocument/2006/relationships/image" Target="../media/image3.png" />
  <Relationship Id="rId9" Type="http://schemas.openxmlformats.org/officeDocument/2006/relationships/image" Target="../media/image7.png" />
  <Relationship Id="rId14" Type="http://schemas.openxmlformats.org/officeDocument/2006/relationships/image" Target="../media/image11.png" />
</Relationships>
</file>

<file path=ppt/slides/_rels/slide2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18.png" />
  <Relationship Id="rId13" Type="http://schemas.openxmlformats.org/officeDocument/2006/relationships/image" Target="../media/image1.png" />
  <Relationship Id="rId3" Type="http://schemas.openxmlformats.org/officeDocument/2006/relationships/image" Target="../media/image14.png" />
  <Relationship Id="rId7" Type="http://schemas.openxmlformats.org/officeDocument/2006/relationships/image" Target="../media/image17.png" />
  <Relationship Id="rId12" Type="http://schemas.openxmlformats.org/officeDocument/2006/relationships/image" Target="../media/image22.png" />
  <Relationship Id="rId2" Type="http://schemas.openxmlformats.org/officeDocument/2006/relationships/image" Target="../media/image13.png" />
  <Relationship Id="rId1" Type="http://schemas.openxmlformats.org/officeDocument/2006/relationships/slideLayout" Target="../slideLayouts/slideLayout7.xml" />
  <Relationship Id="rId6" Type="http://schemas.openxmlformats.org/officeDocument/2006/relationships/image" Target="../media/image16.png" />
  <Relationship Id="rId11" Type="http://schemas.openxmlformats.org/officeDocument/2006/relationships/image" Target="../media/image21.png" />
  <Relationship Id="rId5" Type="http://schemas.microsoft.com/office/2007/relationships/hdphoto" Target="../media/hdphoto3.wdp" />
  <Relationship Id="rId15" Type="http://schemas.openxmlformats.org/officeDocument/2006/relationships/image" Target="../media/image23.png" />
  <Relationship Id="rId10" Type="http://schemas.openxmlformats.org/officeDocument/2006/relationships/image" Target="../media/image20.png" />
  <Relationship Id="rId4" Type="http://schemas.openxmlformats.org/officeDocument/2006/relationships/image" Target="../media/image15.png" />
  <Relationship Id="rId9" Type="http://schemas.openxmlformats.org/officeDocument/2006/relationships/image" Target="../media/image19.png" />
  <Relationship Id="rId14" Type="http://schemas.openxmlformats.org/officeDocument/2006/relationships/image" Target="../media/image2.png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-33939" y="-75336"/>
            <a:ext cx="5647032" cy="463261"/>
            <a:chOff x="0" y="-9543"/>
            <a:chExt cx="8846291" cy="600083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4470400" cy="5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891" y="-9543"/>
              <a:ext cx="4470400" cy="5905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テキスト ボックス 2"/>
          <p:cNvSpPr txBox="1"/>
          <p:nvPr/>
        </p:nvSpPr>
        <p:spPr>
          <a:xfrm>
            <a:off x="88900" y="437613"/>
            <a:ext cx="4204855" cy="16359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4000"/>
              </a:lnSpc>
            </a:pPr>
            <a:r>
              <a:rPr lang="ja-JP" altLang="en-US" sz="3200" b="1" spc="1200" dirty="0">
                <a:ln w="3175" cap="flat" cmpd="sng" algn="ctr">
                  <a:noFill/>
                  <a:prstDash val="solid"/>
                  <a:round/>
                </a:ln>
                <a:solidFill>
                  <a:srgbClr val="00C85A"/>
                </a:solidFill>
                <a:effectLst/>
                <a:latin typeface="+mn-ea"/>
                <a:cs typeface="Times New Roman" panose="02020603050405020304" pitchFamily="18" charset="0"/>
              </a:rPr>
              <a:t>ほっかいどう</a:t>
            </a:r>
            <a:endParaRPr lang="ja-JP" altLang="en-US" sz="1050" spc="1200" dirty="0">
              <a:ln w="3175" cap="flat" cmpd="sng" algn="ctr">
                <a:noFill/>
                <a:prstDash val="solid"/>
                <a:round/>
              </a:ln>
              <a:effectLst/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4000"/>
              </a:lnSpc>
            </a:pPr>
            <a:r>
              <a:rPr lang="ja-JP" altLang="en-US" sz="3200" b="1" spc="1200" dirty="0">
                <a:ln w="3175" cap="flat" cmpd="sng" algn="ctr">
                  <a:noFill/>
                  <a:prstDash val="solid"/>
                  <a:round/>
                </a:ln>
                <a:solidFill>
                  <a:srgbClr val="00C85A"/>
                </a:solidFill>
                <a:effectLst/>
                <a:latin typeface="+mn-ea"/>
                <a:cs typeface="Times New Roman" panose="02020603050405020304" pitchFamily="18" charset="0"/>
              </a:rPr>
              <a:t>ヘルスサポート</a:t>
            </a:r>
            <a:r>
              <a:rPr lang="ja-JP" altLang="en-US" sz="1200" b="1" spc="1200" dirty="0">
                <a:ln w="3175" cap="flat" cmpd="sng" algn="ctr">
                  <a:noFill/>
                  <a:prstDash val="solid"/>
                  <a:round/>
                </a:ln>
                <a:solidFill>
                  <a:srgbClr val="00C85A"/>
                </a:solidFill>
                <a:effectLst/>
                <a:latin typeface="+mn-ea"/>
                <a:cs typeface="Times New Roman" panose="02020603050405020304" pitchFamily="18" charset="0"/>
              </a:rPr>
              <a:t> </a:t>
            </a:r>
            <a:endParaRPr lang="ja-JP" altLang="en-US" sz="1050" spc="1200" dirty="0">
              <a:ln w="3175" cap="flat" cmpd="sng" algn="ctr">
                <a:noFill/>
                <a:prstDash val="solid"/>
                <a:round/>
              </a:ln>
              <a:effectLst/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4000"/>
              </a:lnSpc>
            </a:pPr>
            <a:r>
              <a:rPr lang="ja-JP" altLang="en-US" sz="3200" b="1" spc="1200" dirty="0" smtClean="0">
                <a:ln w="3175" cap="flat" cmpd="sng" algn="ctr">
                  <a:noFill/>
                  <a:prstDash val="solid"/>
                  <a:round/>
                </a:ln>
                <a:solidFill>
                  <a:srgbClr val="00C85A"/>
                </a:solidFill>
                <a:effectLst/>
                <a:latin typeface="+mn-ea"/>
                <a:cs typeface="Times New Roman" panose="02020603050405020304" pitchFamily="18" charset="0"/>
              </a:rPr>
              <a:t>レストラン</a:t>
            </a:r>
            <a:r>
              <a:rPr lang="en-US" sz="3200" spc="1200" dirty="0" smtClean="0">
                <a:solidFill>
                  <a:srgbClr val="00C85A"/>
                </a:solidFill>
                <a:effectLst/>
                <a:latin typeface="+mn-ea"/>
                <a:cs typeface="Segoe UI Symbol" panose="020B0502040204020203" pitchFamily="34" charset="0"/>
              </a:rPr>
              <a:t>🍴</a:t>
            </a:r>
            <a:endParaRPr lang="ja-JP" altLang="en-US" sz="1050" spc="1200" dirty="0">
              <a:effectLst/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22" name="テキスト ボックス 2"/>
          <p:cNvSpPr txBox="1"/>
          <p:nvPr/>
        </p:nvSpPr>
        <p:spPr>
          <a:xfrm>
            <a:off x="110835" y="2035709"/>
            <a:ext cx="3740729" cy="40266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ja-JP" sz="1400" b="1" u="sng" dirty="0"/>
              <a:t>お店で活用できる健康づくりの</a:t>
            </a:r>
            <a:r>
              <a:rPr lang="ja-JP" altLang="ja-JP" sz="1400" b="1" u="sng" dirty="0" smtClean="0"/>
              <a:t>情報</a:t>
            </a:r>
            <a:r>
              <a:rPr lang="ja-JP" altLang="en-US" sz="1400" b="1" u="sng" dirty="0" smtClean="0"/>
              <a:t>を</a:t>
            </a:r>
            <a:r>
              <a:rPr lang="ja-JP" altLang="ja-JP" sz="1400" b="1" u="sng" dirty="0" smtClean="0"/>
              <a:t>配信</a:t>
            </a:r>
            <a:r>
              <a:rPr lang="ja-JP" altLang="en-US" sz="1400" b="1" u="sng" dirty="0" smtClean="0"/>
              <a:t>し</a:t>
            </a:r>
            <a:r>
              <a:rPr lang="ja-JP" altLang="ja-JP" sz="1400" b="1" u="sng" dirty="0" smtClean="0"/>
              <a:t>ます！</a:t>
            </a:r>
            <a:r>
              <a:rPr lang="ja-JP" altLang="en-US" sz="1400" b="1" u="sng" dirty="0" smtClean="0"/>
              <a:t>　</a:t>
            </a:r>
            <a:r>
              <a:rPr lang="ja-JP" altLang="ja-JP" sz="1400" b="1" u="sng" dirty="0"/>
              <a:t>また、登録店の情報もホームページでご紹介します♪</a:t>
            </a:r>
            <a:endParaRPr lang="en-US" altLang="ja-JP" sz="1400" b="1" u="sng" dirty="0" smtClean="0">
              <a:latin typeface="ＭＳ Ｐゴシック" panose="020B0600070205080204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1000" b="1" dirty="0">
                <a:latin typeface="ＭＳ Ｐゴシック" panose="020B0600070205080204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000" dirty="0" smtClean="0">
                <a:latin typeface="ＭＳ Ｐゴシック" panose="020B0600070205080204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登録店</a:t>
            </a:r>
            <a:r>
              <a:rPr lang="ja-JP" altLang="en-US" sz="1000" dirty="0">
                <a:latin typeface="ＭＳ Ｐゴシック" panose="020B0600070205080204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には、北海道や道内の管理栄養士養成校、栄養士会や食品関連企業・団体から健康管理に関する情報配信を</a:t>
            </a:r>
            <a:r>
              <a:rPr lang="ja-JP" altLang="en-US" sz="1000" dirty="0" smtClean="0">
                <a:latin typeface="ＭＳ Ｐゴシック" panose="020B0600070205080204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行い、</a:t>
            </a:r>
            <a:r>
              <a:rPr lang="ja-JP" altLang="en-US" sz="1000" dirty="0">
                <a:latin typeface="ＭＳ Ｐゴシック" panose="020B0600070205080204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お客様への情報提供等、健康づくりに</a:t>
            </a:r>
            <a:r>
              <a:rPr lang="ja-JP" altLang="en-US" sz="1000" dirty="0" smtClean="0">
                <a:latin typeface="ＭＳ Ｐゴシック" panose="020B0600070205080204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御協力をお願い</a:t>
            </a:r>
            <a:r>
              <a:rPr lang="ja-JP" altLang="en-US" sz="1000" dirty="0">
                <a:latin typeface="ＭＳ Ｐゴシック" panose="020B0600070205080204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します。</a:t>
            </a:r>
            <a:endParaRPr lang="ja-JP" altLang="en-US" sz="10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229028" y="1482544"/>
            <a:ext cx="4286257" cy="295973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135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ほっかいどうヘルスサポートレストラン</a:t>
            </a:r>
            <a:endParaRPr lang="en-US" altLang="ja-JP" sz="13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900" dirty="0">
                <a:solidFill>
                  <a:sysClr val="windowText" lastClr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【</a:t>
            </a:r>
            <a:r>
              <a:rPr lang="ja-JP" altLang="en-US" sz="900" dirty="0">
                <a:solidFill>
                  <a:sysClr val="windowText" lastClr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主な登録対象</a:t>
            </a:r>
            <a:r>
              <a:rPr lang="en-US" altLang="ja-JP" sz="900" dirty="0">
                <a:solidFill>
                  <a:sysClr val="windowText" lastClr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ysClr val="windowText" lastClr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　外食料理店（喫茶店を含む）及びそうざい製造業、</a:t>
            </a:r>
            <a:endParaRPr lang="en-US" altLang="ja-JP" sz="900" dirty="0">
              <a:solidFill>
                <a:sysClr val="windowText" lastClr="000000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ysClr val="windowText" lastClr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　コンビニエンスストア、スーパー、社員・学校食堂等</a:t>
            </a:r>
            <a:endParaRPr lang="en-US" altLang="ja-JP" sz="900" dirty="0">
              <a:solidFill>
                <a:sysClr val="windowText" lastClr="000000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ysClr val="windowText" lastClr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</a:t>
            </a:r>
            <a:r>
              <a:rPr lang="en-US" altLang="ja-JP" sz="900" dirty="0">
                <a:solidFill>
                  <a:sysClr val="windowText" lastClr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【</a:t>
            </a:r>
            <a:r>
              <a:rPr lang="ja-JP" altLang="en-US" sz="900" dirty="0">
                <a:solidFill>
                  <a:sysClr val="windowText" lastClr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主な事業内容</a:t>
            </a:r>
            <a:r>
              <a:rPr lang="en-US" altLang="ja-JP" sz="900" dirty="0">
                <a:solidFill>
                  <a:sysClr val="windowText" lastClr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ysClr val="windowText" lastClr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■健康的に配慮したメニュー</a:t>
            </a:r>
            <a:endParaRPr lang="en-US" altLang="ja-JP" sz="900" dirty="0">
              <a:solidFill>
                <a:sysClr val="windowText" lastClr="000000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ysClr val="windowText" lastClr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　・栄養バランスメニュー（</a:t>
            </a:r>
            <a:r>
              <a:rPr lang="ja-JP" altLang="en-US" sz="825" dirty="0">
                <a:solidFill>
                  <a:sysClr val="windowText" lastClr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スマートミール</a:t>
            </a:r>
            <a:r>
              <a:rPr lang="en-US" altLang="ja-JP" sz="825" baseline="30000" dirty="0">
                <a:solidFill>
                  <a:sysClr val="windowText" lastClr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※</a:t>
            </a:r>
            <a:r>
              <a:rPr lang="ja-JP" altLang="en-US" sz="825" dirty="0">
                <a:solidFill>
                  <a:sysClr val="windowText" lastClr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に準拠）</a:t>
            </a:r>
            <a:endParaRPr lang="en-US" altLang="ja-JP" sz="900" dirty="0">
              <a:solidFill>
                <a:sysClr val="windowText" lastClr="000000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ysClr val="windowText" lastClr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　・野菜たっぷりメニュー、塩分控えめメニュー</a:t>
            </a:r>
            <a:endParaRPr lang="en-US" altLang="ja-JP" sz="900" dirty="0">
              <a:solidFill>
                <a:sysClr val="windowText" lastClr="000000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ysClr val="windowText" lastClr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■ヘルスオーダー支援</a:t>
            </a:r>
            <a:endParaRPr lang="en-US" altLang="ja-JP" sz="900" dirty="0">
              <a:solidFill>
                <a:sysClr val="windowText" lastClr="000000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ysClr val="windowText" lastClr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　客の要請による主食量・塩分・脂質控えめの対応</a:t>
            </a:r>
            <a:endParaRPr lang="en-US" altLang="ja-JP" sz="900" dirty="0">
              <a:solidFill>
                <a:sysClr val="windowText" lastClr="000000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ysClr val="windowText" lastClr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■情報発信・受動喫煙防止対策</a:t>
            </a:r>
            <a:endParaRPr lang="en-US" altLang="ja-JP" sz="900" dirty="0">
              <a:solidFill>
                <a:sysClr val="windowText" lastClr="000000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ysClr val="windowText" lastClr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　・道や関係機関が提供する情報を活用した情報発信</a:t>
            </a:r>
            <a:endParaRPr lang="en-US" altLang="ja-JP" sz="900" dirty="0">
              <a:solidFill>
                <a:sysClr val="windowText" lastClr="000000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ysClr val="windowText" lastClr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　・店内を禁煙にする。</a:t>
            </a:r>
            <a:endParaRPr lang="en-US" altLang="ja-JP" sz="900" dirty="0">
              <a:solidFill>
                <a:sysClr val="windowText" lastClr="000000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4486078" y="740410"/>
            <a:ext cx="5029207" cy="582136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5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 　　道　　</a:t>
            </a:r>
            <a:r>
              <a:rPr lang="ja-JP" altLang="en-US" sz="15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民 </a:t>
            </a:r>
            <a:r>
              <a:rPr lang="en-US" altLang="ja-JP" sz="15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900" dirty="0">
                <a:solidFill>
                  <a:sysClr val="windowText" lastClr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（特に、若年層や壮年期層など）</a:t>
            </a:r>
          </a:p>
        </p:txBody>
      </p:sp>
      <p:sp>
        <p:nvSpPr>
          <p:cNvPr id="53" name="上矢印 52"/>
          <p:cNvSpPr/>
          <p:nvPr/>
        </p:nvSpPr>
        <p:spPr>
          <a:xfrm>
            <a:off x="4255665" y="1484769"/>
            <a:ext cx="903841" cy="3000375"/>
          </a:xfrm>
          <a:prstGeom prst="upArrow">
            <a:avLst>
              <a:gd name="adj1" fmla="val 58732"/>
              <a:gd name="adj2" fmla="val 32782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1500" b="1" dirty="0">
                <a:ln w="3175">
                  <a:noFill/>
                </a:ln>
                <a:latin typeface="游ゴシック" panose="020B0400000000000000" pitchFamily="50" charset="-128"/>
                <a:ea typeface="游ゴシック" panose="020B0400000000000000" pitchFamily="50" charset="-128"/>
              </a:rPr>
              <a:t>店舗情報の発信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025931" y="6410605"/>
            <a:ext cx="594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4" indent="-166684"/>
            <a:r>
              <a:rPr lang="en-US" altLang="ja-JP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 </a:t>
            </a:r>
            <a:r>
              <a:rPr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「健康な食事・食環境」コンソーシアム（基準は厚生労働省）が実施している認定制度。</a:t>
            </a:r>
            <a:endParaRPr lang="en-US" altLang="ja-JP" sz="900" u="sng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66684" indent="-166684"/>
            <a:r>
              <a:rPr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</a:t>
            </a:r>
            <a:r>
              <a:rPr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この認証制度との整合性に配慮しつつ、本道の特性を踏まえた独自の登録制度とする。</a:t>
            </a:r>
            <a:endParaRPr lang="en-US" altLang="ja-JP" sz="900" u="sng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70" name="グループ化 69"/>
          <p:cNvGrpSpPr/>
          <p:nvPr/>
        </p:nvGrpSpPr>
        <p:grpSpPr>
          <a:xfrm>
            <a:off x="4071742" y="4604605"/>
            <a:ext cx="5443543" cy="1780771"/>
            <a:chOff x="3128957" y="4334278"/>
            <a:chExt cx="5443543" cy="1780771"/>
          </a:xfrm>
        </p:grpSpPr>
        <p:sp>
          <p:nvSpPr>
            <p:cNvPr id="52" name="正方形/長方形 51"/>
            <p:cNvSpPr/>
            <p:nvPr/>
          </p:nvSpPr>
          <p:spPr>
            <a:xfrm>
              <a:off x="3128957" y="4334278"/>
              <a:ext cx="5443543" cy="178077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ja-JP" altLang="en-US" sz="135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北 海 道</a:t>
              </a:r>
              <a:r>
                <a:rPr lang="ja-JP" altLang="en-US" sz="900" dirty="0" smtClean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（道庁地域</a:t>
              </a:r>
              <a:r>
                <a:rPr lang="ja-JP" altLang="en-US" sz="9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保健課・道立保健所）</a:t>
              </a:r>
              <a:endParaRPr lang="en-US" altLang="ja-JP" sz="9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9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　</a:t>
              </a:r>
              <a:r>
                <a:rPr lang="en-US" altLang="ja-JP" sz="9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【</a:t>
              </a:r>
              <a:r>
                <a:rPr lang="ja-JP" altLang="en-US" sz="9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登録店情報の発信</a:t>
              </a:r>
              <a:r>
                <a:rPr lang="en-US" altLang="ja-JP" sz="9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】</a:t>
              </a:r>
            </a:p>
            <a:p>
              <a:pPr>
                <a:lnSpc>
                  <a:spcPct val="150000"/>
                </a:lnSpc>
              </a:pPr>
              <a:r>
                <a:rPr lang="ja-JP" altLang="en-US" sz="9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　　利活用の促進に向けた普及</a:t>
              </a:r>
              <a:endParaRPr lang="en-US" altLang="ja-JP" sz="9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9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　　○道庁及び保健所ホームページ掲載</a:t>
              </a:r>
              <a:endParaRPr lang="en-US" altLang="ja-JP" sz="9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9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　　○マスコミ等を活用した普及</a:t>
              </a:r>
              <a:endParaRPr lang="en-US" altLang="ja-JP" sz="9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lnSpc>
                  <a:spcPct val="150000"/>
                </a:lnSpc>
              </a:pPr>
              <a:endParaRPr lang="en-US" altLang="ja-JP" sz="9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lnSpc>
                  <a:spcPct val="150000"/>
                </a:lnSpc>
              </a:pPr>
              <a:endParaRPr lang="en-US" altLang="ja-JP" sz="9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lnSpc>
                  <a:spcPct val="150000"/>
                </a:lnSpc>
              </a:pPr>
              <a:endParaRPr lang="en-US" altLang="ja-JP" sz="9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5257794" y="4334278"/>
              <a:ext cx="3200407" cy="17807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altLang="ja-JP" sz="10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lang="en-US" altLang="ja-JP" sz="105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lnSpc>
                  <a:spcPct val="150000"/>
                </a:lnSpc>
              </a:pPr>
              <a:r>
                <a:rPr lang="en-US" altLang="ja-JP" sz="9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【</a:t>
              </a:r>
              <a:r>
                <a:rPr lang="ja-JP" altLang="en-US" sz="9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登録店舗等支援</a:t>
              </a:r>
              <a:r>
                <a:rPr lang="en-US" altLang="ja-JP" sz="9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】</a:t>
              </a:r>
            </a:p>
            <a:p>
              <a:pPr>
                <a:lnSpc>
                  <a:spcPct val="150000"/>
                </a:lnSpc>
              </a:pPr>
              <a:r>
                <a:rPr lang="ja-JP" altLang="en-US" sz="9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　○ヘルスサポートレストラン支援のホームページを作成　　　　　　　　　　　　　　　　　　　</a:t>
              </a:r>
              <a:endParaRPr lang="en-US" altLang="ja-JP" sz="9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9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　○メルマガを配信</a:t>
              </a:r>
              <a:endParaRPr lang="en-US" altLang="ja-JP" sz="9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9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　　・献立作成の基準・ポイント作成（北海道栄養士会）</a:t>
              </a:r>
              <a:endParaRPr lang="en-US" altLang="ja-JP" sz="9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9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　　・情報発信（管理栄養士養成校協会）</a:t>
              </a:r>
              <a:endParaRPr lang="en-US" altLang="ja-JP" sz="9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9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　　・ノーステック財団（すこやかメニュー活用）</a:t>
              </a:r>
              <a:endParaRPr lang="en-US" altLang="ja-JP" sz="9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900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　　</a:t>
              </a:r>
              <a:r>
                <a:rPr lang="ja-JP" altLang="en-US" sz="9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・協賛企業と連携した情報・ツールの提供</a:t>
              </a:r>
              <a:endParaRPr lang="en-US" altLang="ja-JP" sz="105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lnSpc>
                  <a:spcPct val="150000"/>
                </a:lnSpc>
              </a:pPr>
              <a:endParaRPr lang="en-US" altLang="ja-JP" sz="9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56" name="上矢印 55"/>
          <p:cNvSpPr/>
          <p:nvPr/>
        </p:nvSpPr>
        <p:spPr>
          <a:xfrm>
            <a:off x="8339064" y="4109105"/>
            <a:ext cx="1486363" cy="890388"/>
          </a:xfrm>
          <a:prstGeom prst="upArrow">
            <a:avLst>
              <a:gd name="adj1" fmla="val 64036"/>
              <a:gd name="adj2" fmla="val 56885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ln w="3175">
                  <a:noFill/>
                </a:ln>
                <a:latin typeface="游ゴシック" panose="020B0400000000000000" pitchFamily="50" charset="-128"/>
                <a:ea typeface="游ゴシック" panose="020B0400000000000000" pitchFamily="50" charset="-128"/>
              </a:rPr>
              <a:t>保健所を</a:t>
            </a:r>
            <a:endParaRPr lang="en-US" altLang="ja-JP" sz="1200" b="1" dirty="0">
              <a:ln w="3175">
                <a:noFill/>
              </a:ln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200" b="1" dirty="0">
                <a:ln w="3175">
                  <a:noFill/>
                </a:ln>
                <a:latin typeface="游ゴシック" panose="020B0400000000000000" pitchFamily="50" charset="-128"/>
                <a:ea typeface="游ゴシック" panose="020B0400000000000000" pitchFamily="50" charset="-128"/>
              </a:rPr>
              <a:t>介した支援</a:t>
            </a: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556" y="670381"/>
            <a:ext cx="1053149" cy="676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507" y="5997823"/>
            <a:ext cx="716174" cy="7161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9" name="グループ化 58"/>
          <p:cNvGrpSpPr/>
          <p:nvPr/>
        </p:nvGrpSpPr>
        <p:grpSpPr>
          <a:xfrm>
            <a:off x="8277588" y="2342019"/>
            <a:ext cx="1494406" cy="1671573"/>
            <a:chOff x="5812005" y="2215791"/>
            <a:chExt cx="1992543" cy="2434462"/>
          </a:xfrm>
        </p:grpSpPr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2005" y="3534022"/>
              <a:ext cx="1141371" cy="11162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61" name="グループ化 60"/>
            <p:cNvGrpSpPr/>
            <p:nvPr/>
          </p:nvGrpSpPr>
          <p:grpSpPr>
            <a:xfrm>
              <a:off x="5874453" y="2215791"/>
              <a:ext cx="1930095" cy="1409745"/>
              <a:chOff x="1023906" y="2331312"/>
              <a:chExt cx="1930095" cy="1409745"/>
            </a:xfrm>
          </p:grpSpPr>
          <p:grpSp>
            <p:nvGrpSpPr>
              <p:cNvPr id="62" name="グループ化 61"/>
              <p:cNvGrpSpPr/>
              <p:nvPr/>
            </p:nvGrpSpPr>
            <p:grpSpPr>
              <a:xfrm>
                <a:off x="1023906" y="2331312"/>
                <a:ext cx="967025" cy="977673"/>
                <a:chOff x="1023906" y="2331312"/>
                <a:chExt cx="967025" cy="977673"/>
              </a:xfrm>
            </p:grpSpPr>
            <p:sp>
              <p:nvSpPr>
                <p:cNvPr id="66" name="円形吹き出し 65"/>
                <p:cNvSpPr/>
                <p:nvPr/>
              </p:nvSpPr>
              <p:spPr>
                <a:xfrm>
                  <a:off x="1023906" y="2331312"/>
                  <a:ext cx="967025" cy="977673"/>
                </a:xfrm>
                <a:prstGeom prst="wedgeEllipseCallout">
                  <a:avLst>
                    <a:gd name="adj1" fmla="val -4061"/>
                    <a:gd name="adj2" fmla="val 71266"/>
                  </a:avLst>
                </a:prstGeom>
                <a:solidFill>
                  <a:srgbClr val="FFCC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/>
                </a:p>
              </p:txBody>
            </p:sp>
            <p:pic>
              <p:nvPicPr>
                <p:cNvPr id="67" name="図 66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34566" y="2534451"/>
                  <a:ext cx="745705" cy="57139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grpSp>
            <p:nvGrpSpPr>
              <p:cNvPr id="63" name="グループ化 62"/>
              <p:cNvGrpSpPr/>
              <p:nvPr/>
            </p:nvGrpSpPr>
            <p:grpSpPr>
              <a:xfrm>
                <a:off x="2060075" y="2873621"/>
                <a:ext cx="893926" cy="867436"/>
                <a:chOff x="2060075" y="2873621"/>
                <a:chExt cx="893926" cy="867436"/>
              </a:xfrm>
            </p:grpSpPr>
            <p:sp>
              <p:nvSpPr>
                <p:cNvPr id="64" name="円形吹き出し 63"/>
                <p:cNvSpPr/>
                <p:nvPr/>
              </p:nvSpPr>
              <p:spPr>
                <a:xfrm>
                  <a:off x="2060075" y="2873621"/>
                  <a:ext cx="893926" cy="867436"/>
                </a:xfrm>
                <a:prstGeom prst="wedgeEllipseCallout">
                  <a:avLst>
                    <a:gd name="adj1" fmla="val -51839"/>
                    <a:gd name="adj2" fmla="val 36445"/>
                  </a:avLst>
                </a:prstGeom>
                <a:solidFill>
                  <a:srgbClr val="FFCC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/>
                </a:p>
              </p:txBody>
            </p:sp>
            <p:pic>
              <p:nvPicPr>
                <p:cNvPr id="65" name="図 64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1172" y="3001713"/>
                  <a:ext cx="571733" cy="61125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</p:grpSp>
      <p:sp>
        <p:nvSpPr>
          <p:cNvPr id="68" name="テキスト ボックス 67"/>
          <p:cNvSpPr txBox="1"/>
          <p:nvPr/>
        </p:nvSpPr>
        <p:spPr>
          <a:xfrm>
            <a:off x="4042939" y="341251"/>
            <a:ext cx="5800724" cy="38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297" indent="-114297" algn="ctr">
              <a:lnSpc>
                <a:spcPct val="150000"/>
              </a:lnSpc>
            </a:pPr>
            <a:r>
              <a:rPr lang="en-US" altLang="ja-JP" sz="1400" dirty="0">
                <a:solidFill>
                  <a:srgbClr val="00B05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lang="ja-JP" altLang="en-US" sz="1400" dirty="0">
                <a:solidFill>
                  <a:srgbClr val="00B05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事業の概要</a:t>
            </a:r>
            <a:r>
              <a:rPr lang="en-US" altLang="ja-JP" sz="1400" dirty="0">
                <a:solidFill>
                  <a:srgbClr val="00B05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</a:p>
        </p:txBody>
      </p:sp>
      <p:sp>
        <p:nvSpPr>
          <p:cNvPr id="69" name="上矢印 68"/>
          <p:cNvSpPr/>
          <p:nvPr/>
        </p:nvSpPr>
        <p:spPr>
          <a:xfrm>
            <a:off x="8339064" y="1090964"/>
            <a:ext cx="1486363" cy="889200"/>
          </a:xfrm>
          <a:prstGeom prst="upArrow">
            <a:avLst>
              <a:gd name="adj1" fmla="val 64036"/>
              <a:gd name="adj2" fmla="val 56885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ln w="3175">
                  <a:noFill/>
                </a:ln>
                <a:latin typeface="游ゴシック" panose="020B0400000000000000" pitchFamily="50" charset="-128"/>
                <a:ea typeface="游ゴシック" panose="020B0400000000000000" pitchFamily="50" charset="-128"/>
              </a:rPr>
              <a:t>健康づくりを支援</a:t>
            </a:r>
          </a:p>
        </p:txBody>
      </p:sp>
      <p:pic>
        <p:nvPicPr>
          <p:cNvPr id="95" name="図 9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4969389"/>
            <a:ext cx="1422949" cy="1773170"/>
          </a:xfrm>
          <a:prstGeom prst="rect">
            <a:avLst/>
          </a:prstGeom>
        </p:spPr>
      </p:pic>
      <p:cxnSp>
        <p:nvCxnSpPr>
          <p:cNvPr id="97" name="直線コネクタ 96"/>
          <p:cNvCxnSpPr/>
          <p:nvPr/>
        </p:nvCxnSpPr>
        <p:spPr>
          <a:xfrm>
            <a:off x="3933189" y="2026559"/>
            <a:ext cx="0" cy="471600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2" name="グループ化 101"/>
          <p:cNvGrpSpPr/>
          <p:nvPr/>
        </p:nvGrpSpPr>
        <p:grpSpPr>
          <a:xfrm>
            <a:off x="5098470" y="-83130"/>
            <a:ext cx="4807530" cy="463261"/>
            <a:chOff x="0" y="-9543"/>
            <a:chExt cx="7531179" cy="600083"/>
          </a:xfrm>
        </p:grpSpPr>
        <p:pic>
          <p:nvPicPr>
            <p:cNvPr id="103" name="図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4470400" cy="5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図 10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418"/>
            <a:stretch/>
          </p:blipFill>
          <p:spPr bwMode="auto">
            <a:xfrm>
              <a:off x="4375891" y="-9543"/>
              <a:ext cx="3155288" cy="5905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" name="グループ化 35"/>
          <p:cNvGrpSpPr/>
          <p:nvPr/>
        </p:nvGrpSpPr>
        <p:grpSpPr>
          <a:xfrm>
            <a:off x="1552360" y="3966504"/>
            <a:ext cx="2454275" cy="2694940"/>
            <a:chOff x="0" y="0"/>
            <a:chExt cx="2455397" cy="2695704"/>
          </a:xfrm>
        </p:grpSpPr>
        <p:sp>
          <p:nvSpPr>
            <p:cNvPr id="37" name="環状矢印 36"/>
            <p:cNvSpPr/>
            <p:nvPr/>
          </p:nvSpPr>
          <p:spPr>
            <a:xfrm rot="14900049" flipH="1">
              <a:off x="318977" y="350875"/>
              <a:ext cx="1907540" cy="1907540"/>
            </a:xfrm>
            <a:prstGeom prst="circularArrow">
              <a:avLst>
                <a:gd name="adj1" fmla="val 5803"/>
                <a:gd name="adj2" fmla="val 700226"/>
                <a:gd name="adj3" fmla="val 18995145"/>
                <a:gd name="adj4" fmla="val 5498484"/>
                <a:gd name="adj5" fmla="val 7654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grpSp>
          <p:nvGrpSpPr>
            <p:cNvPr id="38" name="グループ化 37"/>
            <p:cNvGrpSpPr/>
            <p:nvPr/>
          </p:nvGrpSpPr>
          <p:grpSpPr>
            <a:xfrm>
              <a:off x="1467293" y="276447"/>
              <a:ext cx="822960" cy="903605"/>
              <a:chOff x="0" y="0"/>
              <a:chExt cx="918210" cy="1036955"/>
            </a:xfrm>
          </p:grpSpPr>
          <p:pic>
            <p:nvPicPr>
              <p:cNvPr id="50" name="図 4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66725"/>
                <a:ext cx="459105" cy="45910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1" name="図 7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" y="0"/>
                <a:ext cx="861060" cy="10369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01" y="520996"/>
              <a:ext cx="913765" cy="92900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0" name="グループ化 39"/>
            <p:cNvGrpSpPr/>
            <p:nvPr/>
          </p:nvGrpSpPr>
          <p:grpSpPr>
            <a:xfrm>
              <a:off x="1194985" y="1683311"/>
              <a:ext cx="1198194" cy="1012393"/>
              <a:chOff x="-68427" y="75956"/>
              <a:chExt cx="1374339" cy="1144976"/>
            </a:xfrm>
          </p:grpSpPr>
          <p:pic>
            <p:nvPicPr>
              <p:cNvPr id="45" name="図 44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8427" y="337488"/>
                <a:ext cx="1374339" cy="88344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6" name="グループ化 45"/>
              <p:cNvGrpSpPr/>
              <p:nvPr/>
            </p:nvGrpSpPr>
            <p:grpSpPr>
              <a:xfrm>
                <a:off x="716344" y="75956"/>
                <a:ext cx="323850" cy="323850"/>
                <a:chOff x="1969" y="75956"/>
                <a:chExt cx="323850" cy="323850"/>
              </a:xfrm>
            </p:grpSpPr>
            <p:sp>
              <p:nvSpPr>
                <p:cNvPr id="47" name="円形吹き出し 46"/>
                <p:cNvSpPr/>
                <p:nvPr/>
              </p:nvSpPr>
              <p:spPr>
                <a:xfrm>
                  <a:off x="1969" y="75956"/>
                  <a:ext cx="323850" cy="323850"/>
                </a:xfrm>
                <a:prstGeom prst="wedgeEllipseCallout">
                  <a:avLst>
                    <a:gd name="adj1" fmla="val -45081"/>
                    <a:gd name="adj2" fmla="val 60519"/>
                  </a:avLst>
                </a:prstGeom>
                <a:solidFill>
                  <a:schemeClr val="bg1"/>
                </a:solidFill>
                <a:ln w="28575">
                  <a:solidFill>
                    <a:srgbClr val="00CC66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" name="ハート 47"/>
                <p:cNvSpPr/>
                <p:nvPr/>
              </p:nvSpPr>
              <p:spPr>
                <a:xfrm>
                  <a:off x="87693" y="173708"/>
                  <a:ext cx="144000" cy="122144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41" name="テキスト ボックス 2"/>
            <p:cNvSpPr txBox="1"/>
            <p:nvPr/>
          </p:nvSpPr>
          <p:spPr>
            <a:xfrm>
              <a:off x="1339702" y="0"/>
              <a:ext cx="1115695" cy="352425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Aft>
                  <a:spcPts val="0"/>
                </a:spcAft>
              </a:pPr>
              <a:r>
                <a:rPr lang="ja-JP" sz="800" b="1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游ゴシック Light" panose="020B0300000000000000" pitchFamily="50" charset="-128"/>
                  <a:cs typeface="Times New Roman" panose="02020603050405020304" pitchFamily="18" charset="0"/>
                </a:rPr>
                <a:t>登録店へ情報配信</a:t>
              </a:r>
              <a:endParaRPr lang="ja-JP" sz="120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42" name="テキスト ボックス 2"/>
            <p:cNvSpPr txBox="1"/>
            <p:nvPr/>
          </p:nvSpPr>
          <p:spPr>
            <a:xfrm>
              <a:off x="0" y="1339703"/>
              <a:ext cx="1115695" cy="533400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1300"/>
                </a:lnSpc>
                <a:spcAft>
                  <a:spcPts val="0"/>
                </a:spcAft>
              </a:pPr>
              <a:r>
                <a:rPr lang="ja-JP" sz="800" b="1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游ゴシック Light" panose="020B0300000000000000" pitchFamily="50" charset="-128"/>
                  <a:cs typeface="Times New Roman" panose="02020603050405020304" pitchFamily="18" charset="0"/>
                </a:rPr>
                <a:t>健康づくりの</a:t>
              </a:r>
              <a:endParaRPr lang="ja-JP" sz="120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  <a:p>
              <a:pPr algn="ctr">
                <a:lnSpc>
                  <a:spcPts val="1300"/>
                </a:lnSpc>
                <a:spcAft>
                  <a:spcPts val="0"/>
                </a:spcAft>
              </a:pPr>
              <a:r>
                <a:rPr lang="ja-JP" sz="800" b="1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游ゴシック Light" panose="020B0300000000000000" pitchFamily="50" charset="-128"/>
                  <a:cs typeface="Times New Roman" panose="02020603050405020304" pitchFamily="18" charset="0"/>
                </a:rPr>
                <a:t>情報提供</a:t>
              </a:r>
              <a:endParaRPr lang="ja-JP" sz="120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43" name="左矢印 42"/>
            <p:cNvSpPr/>
            <p:nvPr/>
          </p:nvSpPr>
          <p:spPr>
            <a:xfrm rot="18084276">
              <a:off x="1392885" y="1403498"/>
              <a:ext cx="600075" cy="245745"/>
            </a:xfrm>
            <a:prstGeom prst="lef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44" name="テキスト ボックス 2"/>
            <p:cNvSpPr txBox="1"/>
            <p:nvPr/>
          </p:nvSpPr>
          <p:spPr>
            <a:xfrm>
              <a:off x="1233377" y="1148317"/>
              <a:ext cx="1115695" cy="533400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Aft>
                  <a:spcPts val="0"/>
                </a:spcAft>
              </a:pPr>
              <a:r>
                <a:rPr lang="ja-JP" sz="800" b="1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游ゴシック Light" panose="020B0300000000000000" pitchFamily="50" charset="-128"/>
                  <a:cs typeface="Times New Roman" panose="02020603050405020304" pitchFamily="18" charset="0"/>
                </a:rPr>
                <a:t>登録店の情報紹介</a:t>
              </a:r>
              <a:endParaRPr lang="ja-JP" sz="120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</p:grpSp>
      <p:sp>
        <p:nvSpPr>
          <p:cNvPr id="3" name="フローチャート: 順次アクセス記憶 2"/>
          <p:cNvSpPr/>
          <p:nvPr/>
        </p:nvSpPr>
        <p:spPr>
          <a:xfrm>
            <a:off x="110835" y="3966504"/>
            <a:ext cx="1684309" cy="919046"/>
          </a:xfrm>
          <a:prstGeom prst="flowChartMagneticTap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100" b="1" dirty="0" smtClean="0">
                <a:solidFill>
                  <a:srgbClr val="0070C0"/>
                </a:solidFill>
                <a:latin typeface="+mn-ea"/>
              </a:rPr>
              <a:t>地域住民への</a:t>
            </a:r>
            <a:endParaRPr kumimoji="1" lang="en-US" altLang="ja-JP" sz="1100" b="1" dirty="0" smtClean="0">
              <a:solidFill>
                <a:srgbClr val="0070C0"/>
              </a:solidFill>
              <a:latin typeface="+mn-ea"/>
            </a:endParaRPr>
          </a:p>
          <a:p>
            <a:pPr algn="ctr"/>
            <a:r>
              <a:rPr kumimoji="1" lang="ja-JP" altLang="en-US" sz="1100" b="1" dirty="0" smtClean="0">
                <a:solidFill>
                  <a:srgbClr val="0070C0"/>
                </a:solidFill>
                <a:latin typeface="+mn-ea"/>
              </a:rPr>
              <a:t>情報発信にご協力</a:t>
            </a:r>
            <a:endParaRPr kumimoji="1" lang="en-US" altLang="ja-JP" sz="1100" b="1" dirty="0" smtClean="0">
              <a:solidFill>
                <a:srgbClr val="0070C0"/>
              </a:solidFill>
              <a:latin typeface="+mn-ea"/>
            </a:endParaRPr>
          </a:p>
          <a:p>
            <a:pPr algn="ctr"/>
            <a:r>
              <a:rPr kumimoji="1" lang="ja-JP" altLang="en-US" sz="1100" b="1" dirty="0" smtClean="0">
                <a:solidFill>
                  <a:srgbClr val="0070C0"/>
                </a:solidFill>
                <a:latin typeface="+mn-ea"/>
              </a:rPr>
              <a:t>ください</a:t>
            </a:r>
            <a:endParaRPr kumimoji="1" lang="ja-JP" altLang="en-US" sz="1100" b="1" dirty="0">
              <a:solidFill>
                <a:srgbClr val="0070C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953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グループ化 96"/>
          <p:cNvGrpSpPr/>
          <p:nvPr/>
        </p:nvGrpSpPr>
        <p:grpSpPr>
          <a:xfrm>
            <a:off x="1725" y="5943472"/>
            <a:ext cx="9904275" cy="914528"/>
            <a:chOff x="1725" y="5943472"/>
            <a:chExt cx="9904275" cy="914528"/>
          </a:xfrm>
        </p:grpSpPr>
        <p:pic>
          <p:nvPicPr>
            <p:cNvPr id="96" name="図 9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1" r="377"/>
            <a:stretch/>
          </p:blipFill>
          <p:spPr>
            <a:xfrm>
              <a:off x="3448050" y="5943472"/>
              <a:ext cx="6457950" cy="914528"/>
            </a:xfrm>
            <a:prstGeom prst="rect">
              <a:avLst/>
            </a:prstGeom>
          </p:spPr>
        </p:pic>
        <p:grpSp>
          <p:nvGrpSpPr>
            <p:cNvPr id="44" name="グループ化 43"/>
            <p:cNvGrpSpPr/>
            <p:nvPr/>
          </p:nvGrpSpPr>
          <p:grpSpPr>
            <a:xfrm>
              <a:off x="1725" y="5943472"/>
              <a:ext cx="9884357" cy="914528"/>
              <a:chOff x="1380226" y="5834675"/>
              <a:chExt cx="9884357" cy="914528"/>
            </a:xfrm>
          </p:grpSpPr>
          <p:pic>
            <p:nvPicPr>
              <p:cNvPr id="40" name="図 3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51" r="377"/>
              <a:stretch/>
            </p:blipFill>
            <p:spPr>
              <a:xfrm>
                <a:off x="1380226" y="5834675"/>
                <a:ext cx="6457950" cy="914528"/>
              </a:xfrm>
              <a:prstGeom prst="rect">
                <a:avLst/>
              </a:prstGeom>
            </p:spPr>
          </p:pic>
          <p:pic>
            <p:nvPicPr>
              <p:cNvPr id="43" name="図 4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86787"/>
              <a:stretch/>
            </p:blipFill>
            <p:spPr>
              <a:xfrm>
                <a:off x="10297876" y="5834675"/>
                <a:ext cx="966707" cy="914528"/>
              </a:xfrm>
              <a:prstGeom prst="rect">
                <a:avLst/>
              </a:prstGeom>
            </p:spPr>
          </p:pic>
        </p:grpSp>
      </p:grpSp>
      <p:sp>
        <p:nvSpPr>
          <p:cNvPr id="38" name="テキスト ボックス 2"/>
          <p:cNvSpPr txBox="1"/>
          <p:nvPr/>
        </p:nvSpPr>
        <p:spPr>
          <a:xfrm>
            <a:off x="187035" y="609620"/>
            <a:ext cx="8181113" cy="109449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ts val="2000"/>
              </a:lnSpc>
            </a:pPr>
            <a:r>
              <a:rPr lang="ja-JP" altLang="en-US" sz="1400" b="1" u="sng" dirty="0">
                <a:solidFill>
                  <a:srgbClr val="00B050"/>
                </a:solidFill>
                <a:latin typeface="ＭＳ Ｐゴシック" panose="020B0600070205080204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「ほっかいどうヘルスサポートレストラン」の目的</a:t>
            </a:r>
            <a:endParaRPr lang="en-US" altLang="ja-JP" sz="1400" b="1" u="sng" dirty="0">
              <a:solidFill>
                <a:srgbClr val="00B050"/>
              </a:solidFill>
              <a:latin typeface="ＭＳ Ｐゴシック" panose="020B0600070205080204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ja-JP" altLang="en-US" sz="1000" b="1" dirty="0">
                <a:latin typeface="ＭＳ Ｐゴシック" panose="020B0600070205080204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000" dirty="0">
                <a:latin typeface="ＭＳ Ｐゴシック" panose="020B0600070205080204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北海道健康増進計画「すこやか北海道２１」の目指す健康寿命の延伸と健康格差の縮小に向け、食品選択</a:t>
            </a:r>
            <a:r>
              <a:rPr lang="ja-JP" altLang="en-US" sz="1000" dirty="0" smtClean="0">
                <a:latin typeface="ＭＳ Ｐゴシック" panose="020B0600070205080204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や外食</a:t>
            </a:r>
            <a:r>
              <a:rPr lang="ja-JP" altLang="en-US" sz="1000" dirty="0">
                <a:latin typeface="ＭＳ Ｐゴシック" panose="020B0600070205080204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摂取に</a:t>
            </a:r>
            <a:r>
              <a:rPr lang="ja-JP" altLang="en-US" sz="1000" dirty="0" smtClean="0">
                <a:latin typeface="ＭＳ Ｐゴシック" panose="020B0600070205080204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おいて、</a:t>
            </a:r>
            <a:endParaRPr lang="en-US" altLang="ja-JP" sz="1000" dirty="0" smtClean="0">
              <a:latin typeface="ＭＳ Ｐゴシック" panose="020B0600070205080204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ja-JP" altLang="en-US" sz="1000" dirty="0" smtClean="0">
                <a:latin typeface="ＭＳ Ｐゴシック" panose="020B0600070205080204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健康</a:t>
            </a:r>
            <a:r>
              <a:rPr lang="ja-JP" altLang="en-US" sz="1000" dirty="0">
                <a:latin typeface="ＭＳ Ｐゴシック" panose="020B0600070205080204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管理上の適切な選択を支援し、道民の健康づくりに資することを目的としています。</a:t>
            </a:r>
            <a:endParaRPr lang="ja-JP" altLang="en-US" sz="10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grpSp>
        <p:nvGrpSpPr>
          <p:cNvPr id="58" name="グループ化 57"/>
          <p:cNvGrpSpPr/>
          <p:nvPr/>
        </p:nvGrpSpPr>
        <p:grpSpPr>
          <a:xfrm>
            <a:off x="7673704" y="568056"/>
            <a:ext cx="2211526" cy="1606258"/>
            <a:chOff x="7050571" y="13855"/>
            <a:chExt cx="2211526" cy="1606258"/>
          </a:xfrm>
        </p:grpSpPr>
        <p:pic>
          <p:nvPicPr>
            <p:cNvPr id="45" name="図 4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0571" y="619988"/>
              <a:ext cx="1171576" cy="10001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6" name="グループ化 45"/>
            <p:cNvGrpSpPr/>
            <p:nvPr/>
          </p:nvGrpSpPr>
          <p:grpSpPr>
            <a:xfrm>
              <a:off x="7871448" y="13855"/>
              <a:ext cx="1390649" cy="1088107"/>
              <a:chOff x="-93705" y="-140115"/>
              <a:chExt cx="1607558" cy="1375529"/>
            </a:xfrm>
          </p:grpSpPr>
          <p:pic>
            <p:nvPicPr>
              <p:cNvPr id="47" name="図 4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3705" y="-140115"/>
                <a:ext cx="1607558" cy="13755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" name="図 4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21" y="125272"/>
                <a:ext cx="976984" cy="74920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9" name="テキスト ボックス 2"/>
          <p:cNvSpPr txBox="1"/>
          <p:nvPr/>
        </p:nvSpPr>
        <p:spPr>
          <a:xfrm>
            <a:off x="117763" y="1661434"/>
            <a:ext cx="8492835" cy="7019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ts val="2000"/>
              </a:lnSpc>
            </a:pPr>
            <a:r>
              <a:rPr lang="ja-JP" altLang="en-US" sz="1400" b="1" u="sng" dirty="0">
                <a:solidFill>
                  <a:srgbClr val="00B050"/>
                </a:solidFill>
                <a:latin typeface="ＭＳ Ｐゴシック" panose="020B0600070205080204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  登録店の取り組み状況に合わせて、一つ星～三つ星の三段階に分けられます</a:t>
            </a:r>
            <a:endParaRPr lang="en-US" altLang="ja-JP" sz="1200" dirty="0">
              <a:solidFill>
                <a:srgbClr val="00B05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ja-JP" altLang="en-US" sz="1000" b="1" dirty="0">
                <a:latin typeface="ＭＳ Ｐゴシック" panose="020B0600070205080204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000" dirty="0">
                <a:latin typeface="ＭＳ Ｐゴシック" panose="020B0600070205080204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各登録店の取り組み状況によって、一つ星～三つ星の三段階で登録をします。登録の条件は以下の通りです。</a:t>
            </a:r>
            <a:endParaRPr lang="ja-JP" altLang="en-US" sz="10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961877" y="3919322"/>
            <a:ext cx="5964379" cy="1460298"/>
          </a:xfrm>
          <a:prstGeom prst="roundRect">
            <a:avLst>
              <a:gd name="adj" fmla="val 1316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just">
              <a:lnSpc>
                <a:spcPct val="150000"/>
              </a:lnSpc>
            </a:pPr>
            <a:r>
              <a:rPr lang="en-US" altLang="ja-JP" sz="1200" kern="10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200" kern="10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ヘルスオーダー支援</a:t>
            </a:r>
            <a:r>
              <a:rPr lang="en-US" altLang="ja-JP" sz="1200" kern="10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1200" b="1" kern="100" dirty="0">
                <a:ln w="317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ea typeface="游ゴシック Light" panose="020B0300000000000000" pitchFamily="50" charset="-128"/>
                <a:cs typeface="Times New Roman" panose="02020603050405020304" pitchFamily="18" charset="0"/>
              </a:rPr>
              <a:t>⇒　顧客の要望に応じた健康のための注文対応</a:t>
            </a:r>
            <a:endParaRPr lang="ja-JP" altLang="en-US" sz="1050" kern="1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7800" indent="-1778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ja-JP" altLang="en-US" sz="1050" kern="100" dirty="0">
                <a:ln w="952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エネルギー控えめオーダー（例：主食量の減少等）</a:t>
            </a:r>
            <a:endParaRPr lang="ja-JP" altLang="en-US" sz="1050" kern="100" dirty="0">
              <a:ln w="9525" cap="rnd" cmpd="sng" algn="ctr">
                <a:solidFill>
                  <a:schemeClr val="tx1"/>
                </a:solidFill>
                <a:prstDash val="solid"/>
                <a:bevel/>
              </a:ln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7800" indent="-1778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ja-JP" altLang="en-US" sz="1050" kern="100" dirty="0">
                <a:ln w="952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塩分控えめオーダー（例：薄味対応や減塩醤油の提供等）</a:t>
            </a:r>
            <a:endParaRPr lang="ja-JP" altLang="en-US" sz="1050" kern="100" dirty="0">
              <a:ln w="9525" cap="rnd" cmpd="sng" algn="ctr">
                <a:solidFill>
                  <a:schemeClr val="tx1"/>
                </a:solidFill>
                <a:prstDash val="solid"/>
                <a:bevel/>
              </a:ln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7800" indent="-1778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ja-JP" altLang="en-US" sz="1050" kern="100" dirty="0">
                <a:ln w="952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脂質控えめオーダー（例：調理方法の変更、ドレッシングをノンオイルタイプに変更等）</a:t>
            </a:r>
            <a:endParaRPr lang="ja-JP" altLang="en-US" sz="1050" kern="100" dirty="0">
              <a:ln w="9525" cap="rnd" cmpd="sng" algn="ctr">
                <a:solidFill>
                  <a:schemeClr val="tx1"/>
                </a:solidFill>
                <a:prstDash val="solid"/>
                <a:bevel/>
              </a:ln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954796" y="2257917"/>
            <a:ext cx="5660258" cy="1529022"/>
          </a:xfrm>
          <a:prstGeom prst="roundRect">
            <a:avLst>
              <a:gd name="adj" fmla="val 12743"/>
            </a:avLst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ja-JP" sz="1200" kern="100" dirty="0">
                <a:ln w="952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200" kern="100" dirty="0">
                <a:ln w="952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ヘルスサポートメニュー</a:t>
            </a:r>
            <a:r>
              <a:rPr lang="en-US" altLang="ja-JP" sz="1200" kern="100" dirty="0">
                <a:ln w="952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1200" b="1" kern="100" dirty="0">
                <a:ln w="6350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ea typeface="游ゴシック Light" panose="020B0300000000000000" pitchFamily="50" charset="-128"/>
                <a:cs typeface="Times New Roman" panose="02020603050405020304" pitchFamily="18" charset="0"/>
              </a:rPr>
              <a:t>⇒　</a:t>
            </a:r>
            <a:r>
              <a:rPr lang="ja-JP" altLang="en-US" sz="1200" b="1" kern="100" dirty="0">
                <a:ln w="6350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健康に配慮した</a:t>
            </a:r>
            <a:r>
              <a:rPr lang="ja-JP" altLang="en-US" sz="1200" b="1" kern="100" dirty="0" smtClean="0">
                <a:ln w="6350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メニュー</a:t>
            </a:r>
            <a:endParaRPr lang="en-US" altLang="ja-JP" sz="1200" b="1" kern="100" dirty="0" smtClean="0">
              <a:ln w="6350" cap="rnd" cmpd="sng" algn="ctr">
                <a:solidFill>
                  <a:schemeClr val="tx1"/>
                </a:solidFill>
                <a:prstDash val="solid"/>
                <a:bevel/>
              </a:ln>
              <a:solidFill>
                <a:schemeClr val="tx1"/>
              </a:solidFill>
              <a:effectLst/>
              <a:ea typeface="游ゴシック Light" panose="020B03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1050" kern="100" dirty="0" smtClean="0">
                <a:ln w="6350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　　　　　　　　　　　　　　　　　☆</a:t>
            </a:r>
            <a:r>
              <a:rPr lang="ja-JP" altLang="en-US" sz="1200" kern="100" dirty="0" smtClean="0">
                <a:ln w="6350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rgbClr val="FF0000"/>
                </a:solidFill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栄養成分表示必須☆</a:t>
            </a:r>
            <a:r>
              <a:rPr lang="ja-JP" altLang="en-US" sz="1050" kern="100" dirty="0" smtClean="0">
                <a:ln w="6350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　　</a:t>
            </a:r>
            <a:endParaRPr lang="ja-JP" altLang="en-US" sz="1050" kern="100" dirty="0">
              <a:ln w="6350" cap="rnd" cmpd="sng" algn="ctr">
                <a:solidFill>
                  <a:schemeClr val="tx1"/>
                </a:solidFill>
                <a:prstDash val="solid"/>
                <a:bevel/>
              </a:ln>
              <a:solidFill>
                <a:schemeClr val="tx1"/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4625" indent="-174625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ja-JP" altLang="en-US" sz="1050" kern="100" dirty="0">
                <a:ln w="317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栄養バランスメニュー（別紙基準に基づく</a:t>
            </a:r>
            <a:r>
              <a:rPr lang="ja-JP" altLang="en-US" sz="1050" kern="100" dirty="0" smtClean="0">
                <a:ln w="317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）</a:t>
            </a:r>
            <a:endParaRPr lang="ja-JP" altLang="en-US" sz="1050" kern="100" dirty="0">
              <a:ln w="3175" cap="rnd" cmpd="sng" algn="ctr">
                <a:solidFill>
                  <a:schemeClr val="tx1"/>
                </a:solidFill>
                <a:prstDash val="solid"/>
                <a:bevel/>
              </a:ln>
              <a:solidFill>
                <a:schemeClr val="tx1"/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4625" indent="-174625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ja-JP" altLang="en-US" sz="1050" kern="100" dirty="0">
                <a:ln w="317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塩分控えめメニュー （３ｇ</a:t>
            </a:r>
            <a:r>
              <a:rPr lang="en-US" sz="1050" kern="100" dirty="0">
                <a:ln w="317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/</a:t>
            </a:r>
            <a:r>
              <a:rPr lang="ja-JP" altLang="en-US" sz="1050" kern="100" dirty="0">
                <a:ln w="317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食 未満）</a:t>
            </a:r>
            <a:endParaRPr lang="ja-JP" altLang="en-US" sz="1050" kern="100" dirty="0">
              <a:ln w="3175" cap="rnd" cmpd="sng" algn="ctr">
                <a:solidFill>
                  <a:schemeClr val="tx1"/>
                </a:solidFill>
                <a:prstDash val="solid"/>
                <a:bevel/>
              </a:ln>
              <a:solidFill>
                <a:schemeClr val="tx1"/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4625" indent="-174625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ja-JP" altLang="en-US" sz="1050" kern="100" dirty="0">
                <a:ln w="317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野菜たっぷりメニュー（野菜の重量が</a:t>
            </a:r>
            <a:r>
              <a:rPr lang="en-US" sz="1050" kern="100" dirty="0">
                <a:ln w="317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120</a:t>
            </a:r>
            <a:r>
              <a:rPr lang="ja-JP" altLang="en-US" sz="1050" kern="100" dirty="0" err="1">
                <a:ln w="317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ｇ</a:t>
            </a:r>
            <a:r>
              <a:rPr lang="en-US" sz="1050" kern="100" dirty="0">
                <a:ln w="317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/</a:t>
            </a:r>
            <a:r>
              <a:rPr lang="ja-JP" altLang="en-US" sz="1050" kern="100" dirty="0">
                <a:ln w="317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食以上、または、</a:t>
            </a:r>
            <a:r>
              <a:rPr lang="en-US" sz="1050" kern="100" dirty="0">
                <a:ln w="317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70</a:t>
            </a:r>
            <a:r>
              <a:rPr lang="ja-JP" altLang="en-US" sz="1050" kern="100" dirty="0" err="1">
                <a:ln w="317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ｇ</a:t>
            </a:r>
            <a:r>
              <a:rPr lang="en-US" sz="1050" kern="100" dirty="0">
                <a:ln w="317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/</a:t>
            </a:r>
            <a:r>
              <a:rPr lang="ja-JP" altLang="en-US" sz="1050" kern="100" dirty="0">
                <a:ln w="317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品 以上）</a:t>
            </a:r>
            <a:endParaRPr lang="ja-JP" altLang="en-US" sz="1050" kern="100" dirty="0">
              <a:ln w="3175" cap="rnd" cmpd="sng" algn="ctr">
                <a:solidFill>
                  <a:schemeClr val="tx1"/>
                </a:solidFill>
                <a:prstDash val="solid"/>
                <a:bevel/>
              </a:ln>
              <a:solidFill>
                <a:schemeClr val="tx1"/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184764" y="2628130"/>
            <a:ext cx="542867" cy="644868"/>
            <a:chOff x="-219213" y="-110952"/>
            <a:chExt cx="543262" cy="645531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-219213" y="354874"/>
              <a:ext cx="543262" cy="179705"/>
              <a:chOff x="-219213" y="-110952"/>
              <a:chExt cx="543262" cy="179705"/>
            </a:xfrm>
          </p:grpSpPr>
          <p:pic>
            <p:nvPicPr>
              <p:cNvPr id="35" name="図 3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19213" y="-110952"/>
                <a:ext cx="180975" cy="17970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6" name="図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9454" y="-110952"/>
                <a:ext cx="180975" cy="17970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7" name="図 3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074" y="-110952"/>
                <a:ext cx="180975" cy="17970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1983" y="-110952"/>
              <a:ext cx="503555" cy="43307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" name="グループ化 7"/>
          <p:cNvGrpSpPr/>
          <p:nvPr/>
        </p:nvGrpSpPr>
        <p:grpSpPr>
          <a:xfrm>
            <a:off x="2256527" y="4371714"/>
            <a:ext cx="502888" cy="644868"/>
            <a:chOff x="0" y="-270362"/>
            <a:chExt cx="503555" cy="645531"/>
          </a:xfrm>
        </p:grpSpPr>
        <p:grpSp>
          <p:nvGrpSpPr>
            <p:cNvPr id="29" name="グループ化 28"/>
            <p:cNvGrpSpPr/>
            <p:nvPr/>
          </p:nvGrpSpPr>
          <p:grpSpPr>
            <a:xfrm>
              <a:off x="60385" y="195464"/>
              <a:ext cx="396190" cy="179705"/>
              <a:chOff x="146597" y="-270362"/>
              <a:chExt cx="396688" cy="179705"/>
            </a:xfrm>
          </p:grpSpPr>
          <p:pic>
            <p:nvPicPr>
              <p:cNvPr id="31" name="図 3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597" y="-270362"/>
                <a:ext cx="180975" cy="17970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2" name="図 3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310" y="-270362"/>
                <a:ext cx="180975" cy="17970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70362"/>
              <a:ext cx="503555" cy="43307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" name="グループ化 8"/>
          <p:cNvGrpSpPr/>
          <p:nvPr/>
        </p:nvGrpSpPr>
        <p:grpSpPr>
          <a:xfrm>
            <a:off x="1439469" y="5657360"/>
            <a:ext cx="502252" cy="644253"/>
            <a:chOff x="100599" y="-370132"/>
            <a:chExt cx="503555" cy="645552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28" y="95715"/>
              <a:ext cx="180975" cy="1797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99" y="-370132"/>
              <a:ext cx="503555" cy="43307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曲折矢印 9"/>
          <p:cNvSpPr/>
          <p:nvPr/>
        </p:nvSpPr>
        <p:spPr>
          <a:xfrm>
            <a:off x="2493817" y="2840187"/>
            <a:ext cx="531773" cy="977911"/>
          </a:xfrm>
          <a:prstGeom prst="bentArrow">
            <a:avLst>
              <a:gd name="adj1" fmla="val 21577"/>
              <a:gd name="adj2" fmla="val 20082"/>
              <a:gd name="adj3" fmla="val 29213"/>
              <a:gd name="adj4" fmla="val 4057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>
              <a:effectLst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 rot="20349316">
            <a:off x="449776" y="2810249"/>
            <a:ext cx="1821029" cy="1001254"/>
            <a:chOff x="-713593" y="-974356"/>
            <a:chExt cx="3739418" cy="2380307"/>
          </a:xfrm>
        </p:grpSpPr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13593" y="-974356"/>
              <a:ext cx="3739418" cy="2336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テキスト ボックス 2"/>
            <p:cNvSpPr txBox="1"/>
            <p:nvPr/>
          </p:nvSpPr>
          <p:spPr>
            <a:xfrm>
              <a:off x="-221424" y="-305113"/>
              <a:ext cx="2601595" cy="171106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ja-JP" altLang="en-US" sz="1600" b="1" dirty="0">
                  <a:ln w="6350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/>
                  <a:latin typeface="ＭＳ Ｐゴシック" panose="020B0600070205080204" pitchFamily="50" charset="-128"/>
                  <a:ea typeface="游ゴシック" panose="020B0400000000000000" pitchFamily="50" charset="-128"/>
                  <a:cs typeface="Times New Roman" panose="02020603050405020304" pitchFamily="18" charset="0"/>
                </a:rPr>
                <a:t>ステップ</a:t>
              </a:r>
              <a:endParaRPr lang="ja-JP" altLang="en-US" sz="20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  <a:p>
              <a:pPr algn="ctr"/>
              <a:r>
                <a:rPr lang="ja-JP" altLang="en-US" sz="1600" b="1" dirty="0">
                  <a:ln w="6350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/>
                  <a:latin typeface="ＭＳ Ｐゴシック" panose="020B0600070205080204" pitchFamily="50" charset="-128"/>
                  <a:ea typeface="游ゴシック" panose="020B0400000000000000" pitchFamily="50" charset="-128"/>
                  <a:cs typeface="Times New Roman" panose="02020603050405020304" pitchFamily="18" charset="0"/>
                </a:rPr>
                <a:t>　アップ！</a:t>
              </a:r>
              <a:endParaRPr lang="ja-JP" altLang="en-US" sz="20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  <a:p>
              <a:pPr algn="ctr"/>
              <a:r>
                <a:rPr lang="en-US" sz="1600" b="1" dirty="0">
                  <a:ln w="6350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/>
                  <a:latin typeface="游ゴシック" panose="020B0400000000000000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 </a:t>
              </a:r>
              <a:endParaRPr lang="ja-JP" altLang="en-US" sz="20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</p:grpSp>
      <p:sp>
        <p:nvSpPr>
          <p:cNvPr id="50" name="角丸四角形 49"/>
          <p:cNvSpPr/>
          <p:nvPr/>
        </p:nvSpPr>
        <p:spPr>
          <a:xfrm>
            <a:off x="2167138" y="5517257"/>
            <a:ext cx="4986480" cy="1011342"/>
          </a:xfrm>
          <a:prstGeom prst="roundRect">
            <a:avLst>
              <a:gd name="adj" fmla="val 22469"/>
            </a:avLst>
          </a:prstGeom>
          <a:solidFill>
            <a:srgbClr val="FFD86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90700" lvl="3" indent="-166688">
              <a:lnSpc>
                <a:spcPct val="200000"/>
              </a:lnSpc>
              <a:buFont typeface="Wingdings" panose="05000000000000000000" pitchFamily="2" charset="2"/>
              <a:buChar char=""/>
            </a:pPr>
            <a:r>
              <a:rPr lang="ja-JP" altLang="en-US" sz="1050" kern="100" dirty="0">
                <a:ln w="952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道が提供する</a:t>
            </a:r>
            <a:r>
              <a:rPr lang="ja-JP" altLang="en-US" sz="1050" b="1" kern="100" dirty="0">
                <a:ln w="952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200" b="1" kern="100" dirty="0">
                <a:ln w="6350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ea typeface="游ゴシック Light" panose="020B0300000000000000" pitchFamily="50" charset="-128"/>
                <a:cs typeface="Times New Roman" panose="02020603050405020304" pitchFamily="18" charset="0"/>
              </a:rPr>
              <a:t>健康情報等の発信</a:t>
            </a:r>
            <a:r>
              <a:rPr lang="ja-JP" altLang="en-US" sz="1200" kern="100" dirty="0">
                <a:ln w="952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  </a:t>
            </a:r>
            <a:r>
              <a:rPr lang="ja-JP" altLang="en-US" sz="800" kern="100" dirty="0">
                <a:ln w="952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050" kern="100" dirty="0">
                <a:ln w="952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を行う</a:t>
            </a:r>
            <a:endParaRPr lang="ja-JP" altLang="en-US" sz="1050" kern="100" dirty="0">
              <a:ln w="9525" cap="rnd" cmpd="sng" algn="ctr">
                <a:solidFill>
                  <a:schemeClr val="tx1"/>
                </a:solidFill>
                <a:prstDash val="solid"/>
                <a:bevel/>
              </a:ln>
              <a:solidFill>
                <a:schemeClr val="tx1"/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90700" indent="-166688">
              <a:lnSpc>
                <a:spcPct val="200000"/>
              </a:lnSpc>
              <a:buFont typeface="Wingdings" panose="05000000000000000000" pitchFamily="2" charset="2"/>
              <a:buChar char=""/>
            </a:pPr>
            <a:r>
              <a:rPr lang="ja-JP" altLang="en-US" sz="1050" kern="100" dirty="0">
                <a:ln w="952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ea typeface="游ゴシック Light" panose="020B0300000000000000" pitchFamily="50" charset="-128"/>
                <a:cs typeface="Times New Roman" panose="02020603050405020304" pitchFamily="18" charset="0"/>
              </a:rPr>
              <a:t>店内を禁煙にしている</a:t>
            </a:r>
            <a:endParaRPr lang="ja-JP" altLang="en-US" sz="1050" kern="100" dirty="0">
              <a:ln w="9525" cap="rnd" cmpd="sng" algn="ctr">
                <a:solidFill>
                  <a:schemeClr val="tx1"/>
                </a:solidFill>
                <a:prstDash val="solid"/>
                <a:bevel/>
              </a:ln>
              <a:solidFill>
                <a:schemeClr val="tx1"/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1" name="テキスト ボックス 2"/>
          <p:cNvSpPr txBox="1"/>
          <p:nvPr/>
        </p:nvSpPr>
        <p:spPr>
          <a:xfrm>
            <a:off x="2607741" y="5623767"/>
            <a:ext cx="1115766" cy="4615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1800"/>
              </a:lnSpc>
            </a:pPr>
            <a:r>
              <a:rPr lang="en-US" altLang="ja-JP" sz="1200" b="1" dirty="0">
                <a:ln w="317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  <a:latin typeface="ＭＳ Ｐゴシック" panose="020B0600070205080204" pitchFamily="50" charset="-128"/>
                <a:ea typeface="游ゴシック Light" panose="020B03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200" b="1" dirty="0">
                <a:ln w="317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  <a:latin typeface="ＭＳ Ｐゴシック" panose="020B0600070205080204" pitchFamily="50" charset="-128"/>
                <a:ea typeface="游ゴシック Light" panose="020B0300000000000000" pitchFamily="50" charset="-128"/>
                <a:cs typeface="Times New Roman" panose="02020603050405020304" pitchFamily="18" charset="0"/>
              </a:rPr>
              <a:t>必須項目</a:t>
            </a:r>
            <a:r>
              <a:rPr lang="en-US" altLang="ja-JP" sz="1200" b="1" dirty="0">
                <a:ln w="317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  <a:latin typeface="ＭＳ Ｐゴシック" panose="020B0600070205080204" pitchFamily="50" charset="-128"/>
                <a:ea typeface="游ゴシック Light" panose="020B0300000000000000" pitchFamily="50" charset="-128"/>
                <a:cs typeface="Times New Roman" panose="02020603050405020304" pitchFamily="18" charset="0"/>
              </a:rPr>
              <a:t>】</a:t>
            </a:r>
            <a:endParaRPr lang="ja-JP" altLang="en-US" sz="1200" dirty="0">
              <a:ln w="3175" cap="flat" cmpd="sng" algn="ctr">
                <a:solidFill>
                  <a:schemeClr val="tx1"/>
                </a:solidFill>
                <a:prstDash val="solid"/>
                <a:round/>
              </a:ln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2" name="曲折矢印 51"/>
          <p:cNvSpPr/>
          <p:nvPr/>
        </p:nvSpPr>
        <p:spPr>
          <a:xfrm>
            <a:off x="1617038" y="4597377"/>
            <a:ext cx="531767" cy="789708"/>
          </a:xfrm>
          <a:prstGeom prst="bentArrow">
            <a:avLst>
              <a:gd name="adj1" fmla="val 21577"/>
              <a:gd name="adj2" fmla="val 20082"/>
              <a:gd name="adj3" fmla="val 29213"/>
              <a:gd name="adj4" fmla="val 4057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>
              <a:effectLst/>
            </a:endParaRPr>
          </a:p>
        </p:txBody>
      </p:sp>
      <p:grpSp>
        <p:nvGrpSpPr>
          <p:cNvPr id="54" name="グループ化 53"/>
          <p:cNvGrpSpPr/>
          <p:nvPr/>
        </p:nvGrpSpPr>
        <p:grpSpPr>
          <a:xfrm rot="20349316">
            <a:off x="175008" y="4348536"/>
            <a:ext cx="1266930" cy="625234"/>
            <a:chOff x="267418" y="-44655"/>
            <a:chExt cx="2601595" cy="1486387"/>
          </a:xfrm>
        </p:grpSpPr>
        <p:pic>
          <p:nvPicPr>
            <p:cNvPr id="55" name="図 54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149" y="-44655"/>
              <a:ext cx="2378632" cy="14863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テキスト ボックス 2"/>
            <p:cNvSpPr txBox="1"/>
            <p:nvPr/>
          </p:nvSpPr>
          <p:spPr>
            <a:xfrm>
              <a:off x="267418" y="107149"/>
              <a:ext cx="2601595" cy="122009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ja-JP" altLang="en-US" sz="1000" b="1" dirty="0">
                  <a:ln w="6350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/>
                  <a:latin typeface="ＭＳ Ｐゴシック" panose="020B0600070205080204" pitchFamily="50" charset="-128"/>
                  <a:ea typeface="游ゴシック" panose="020B0400000000000000" pitchFamily="50" charset="-128"/>
                  <a:cs typeface="Times New Roman" panose="02020603050405020304" pitchFamily="18" charset="0"/>
                </a:rPr>
                <a:t>ステップ</a:t>
              </a:r>
              <a:endParaRPr lang="ja-JP" altLang="en-US" sz="1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  <a:p>
              <a:pPr algn="ctr"/>
              <a:r>
                <a:rPr lang="ja-JP" altLang="en-US" sz="1000" b="1" dirty="0">
                  <a:ln w="6350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/>
                  <a:latin typeface="ＭＳ Ｐゴシック" panose="020B0600070205080204" pitchFamily="50" charset="-128"/>
                  <a:ea typeface="游ゴシック" panose="020B0400000000000000" pitchFamily="50" charset="-128"/>
                  <a:cs typeface="Times New Roman" panose="02020603050405020304" pitchFamily="18" charset="0"/>
                </a:rPr>
                <a:t>アップ</a:t>
              </a:r>
              <a:r>
                <a:rPr lang="en-US" sz="1050" b="1" dirty="0">
                  <a:ln w="6350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/>
                  <a:latin typeface="游ゴシック" panose="020B0400000000000000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 </a:t>
              </a:r>
              <a:endParaRPr lang="ja-JP" altLang="en-US" sz="12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7245926" y="5043055"/>
            <a:ext cx="2660073" cy="1673551"/>
            <a:chOff x="7301346" y="5043055"/>
            <a:chExt cx="2660073" cy="1673551"/>
          </a:xfrm>
        </p:grpSpPr>
        <p:pic>
          <p:nvPicPr>
            <p:cNvPr id="92" name="図 91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01346" y="5043055"/>
              <a:ext cx="2660073" cy="1673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テキスト ボックス 2"/>
            <p:cNvSpPr txBox="1"/>
            <p:nvPr/>
          </p:nvSpPr>
          <p:spPr>
            <a:xfrm>
              <a:off x="7539038" y="5239206"/>
              <a:ext cx="2238375" cy="113561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1000" b="1" dirty="0" smtClean="0">
                  <a:latin typeface="+mn-ea"/>
                  <a:cs typeface="Times New Roman" panose="02020603050405020304" pitchFamily="18" charset="0"/>
                </a:rPr>
                <a:t>問合せ先</a:t>
              </a:r>
              <a:endParaRPr lang="en-US" altLang="ja-JP" sz="1000" b="1" dirty="0">
                <a:latin typeface="+mn-ea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1000" dirty="0" smtClean="0">
                  <a:latin typeface="+mn-ea"/>
                  <a:cs typeface="Times New Roman" panose="02020603050405020304" pitchFamily="18" charset="0"/>
                </a:rPr>
                <a:t>北海道網走保健所企画総務課企画係</a:t>
              </a:r>
              <a:endParaRPr lang="en-US" altLang="ja-JP" sz="1000" dirty="0">
                <a:latin typeface="+mn-ea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1000" dirty="0">
                  <a:latin typeface="+mn-ea"/>
                  <a:cs typeface="Times New Roman" panose="02020603050405020304" pitchFamily="18" charset="0"/>
                </a:rPr>
                <a:t>〒</a:t>
              </a:r>
              <a:r>
                <a:rPr lang="en-US" altLang="ja-JP" sz="1000" dirty="0" smtClean="0">
                  <a:latin typeface="+mn-ea"/>
                  <a:cs typeface="Times New Roman" panose="02020603050405020304" pitchFamily="18" charset="0"/>
                </a:rPr>
                <a:t>093-8585 </a:t>
              </a:r>
              <a:r>
                <a:rPr lang="ja-JP" altLang="en-US" sz="1000" dirty="0" smtClean="0">
                  <a:latin typeface="+mn-ea"/>
                  <a:cs typeface="Times New Roman" panose="02020603050405020304" pitchFamily="18" charset="0"/>
                </a:rPr>
                <a:t>網走市北７条西３丁目</a:t>
              </a:r>
              <a:endParaRPr lang="en-US" altLang="ja-JP" sz="1000" dirty="0">
                <a:latin typeface="+mn-ea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ja-JP" sz="1000" dirty="0" smtClean="0">
                  <a:latin typeface="+mn-ea"/>
                  <a:cs typeface="Times New Roman" panose="02020603050405020304" pitchFamily="18" charset="0"/>
                </a:rPr>
                <a:t>TEL:</a:t>
              </a:r>
              <a:r>
                <a:rPr lang="ja-JP" altLang="en-US" sz="1000" dirty="0">
                  <a:latin typeface="+mn-ea"/>
                  <a:cs typeface="Times New Roman" panose="02020603050405020304" pitchFamily="18" charset="0"/>
                </a:rPr>
                <a:t> </a:t>
              </a:r>
              <a:r>
                <a:rPr lang="en-US" altLang="ja-JP" sz="1000" dirty="0" smtClean="0">
                  <a:latin typeface="+mn-ea"/>
                  <a:cs typeface="Times New Roman" panose="02020603050405020304" pitchFamily="18" charset="0"/>
                </a:rPr>
                <a:t>0152-41-0695</a:t>
              </a:r>
              <a:endParaRPr lang="en-US" altLang="ja-JP" sz="1000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-33936" y="-55420"/>
            <a:ext cx="5647032" cy="463261"/>
            <a:chOff x="0" y="-9543"/>
            <a:chExt cx="8846291" cy="600083"/>
          </a:xfrm>
        </p:grpSpPr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4470400" cy="5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図 6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891" y="-9543"/>
              <a:ext cx="4470400" cy="590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" name="グループ化 62"/>
          <p:cNvGrpSpPr/>
          <p:nvPr/>
        </p:nvGrpSpPr>
        <p:grpSpPr>
          <a:xfrm>
            <a:off x="5098473" y="-63214"/>
            <a:ext cx="4807530" cy="463261"/>
            <a:chOff x="0" y="-9543"/>
            <a:chExt cx="7531179" cy="600083"/>
          </a:xfrm>
        </p:grpSpPr>
        <p:pic>
          <p:nvPicPr>
            <p:cNvPr id="64" name="図 6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4470400" cy="5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図 64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418"/>
            <a:stretch/>
          </p:blipFill>
          <p:spPr bwMode="auto">
            <a:xfrm>
              <a:off x="4375891" y="-9543"/>
              <a:ext cx="3155288" cy="5905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6" name="図 6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7795">
            <a:off x="270162" y="5514108"/>
            <a:ext cx="833863" cy="103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</TotalTime>
  <Words>722</Words>
  <Application>Microsoft Office PowerPoint</Application>
  <PresentationFormat>A4 210 x 297 mm</PresentationFormat>
  <Paragraphs>74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ＭＳ Ｐゴシック</vt:lpstr>
      <vt:lpstr>游ゴシック</vt:lpstr>
      <vt:lpstr>游ゴシック Light</vt:lpstr>
      <vt:lpstr>游明朝</vt:lpstr>
      <vt:lpstr>Arial</vt:lpstr>
      <vt:lpstr>Calibri</vt:lpstr>
      <vt:lpstr>Calibri Light</vt:lpstr>
      <vt:lpstr>Segoe UI Symbol</vt:lpstr>
      <vt:lpstr>Times New Roman</vt:lpstr>
      <vt:lpstr>Wingdings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松野＿誠</dc:creator>
  <cp:lastModifiedBy>hokkaido</cp:lastModifiedBy>
  <cp:revision>33</cp:revision>
  <cp:lastPrinted>2020-06-29T08:02:57Z</cp:lastPrinted>
  <dcterms:created xsi:type="dcterms:W3CDTF">2019-09-18T23:53:26Z</dcterms:created>
  <dcterms:modified xsi:type="dcterms:W3CDTF">2020-12-16T06:02:16Z</dcterms:modified>
</cp:coreProperties>
</file>