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>
        <p:scale>
          <a:sx n="75" d="100"/>
          <a:sy n="75" d="100"/>
        </p:scale>
        <p:origin x="18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64C96-C34E-45E4-9C74-CDB8FBA8192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5A27F-3E8C-448C-BC35-159EBCFD35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69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63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96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3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7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42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59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6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53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77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D72E5-5C43-4155-B831-9F1190A51FC0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8B22-A166-4606-A526-5F2E42843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5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ホームベース 2"/>
          <p:cNvSpPr/>
          <p:nvPr/>
        </p:nvSpPr>
        <p:spPr>
          <a:xfrm>
            <a:off x="231228" y="1690905"/>
            <a:ext cx="978408" cy="299993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日時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96131" y="1651286"/>
            <a:ext cx="422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令和</a:t>
            </a:r>
            <a:r>
              <a:rPr kumimoji="1" lang="en-US" altLang="ja-JP" sz="1600" dirty="0" smtClean="0"/>
              <a:t>5</a:t>
            </a:r>
            <a:r>
              <a:rPr kumimoji="1" lang="ja-JP" altLang="en-US" sz="1600" dirty="0" smtClean="0"/>
              <a:t>年</a:t>
            </a:r>
            <a:r>
              <a:rPr kumimoji="1" lang="en-US" altLang="ja-JP" dirty="0" smtClean="0">
                <a:solidFill>
                  <a:srgbClr val="FF0000"/>
                </a:solidFill>
              </a:rPr>
              <a:t>11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dirty="0" smtClean="0">
                <a:solidFill>
                  <a:srgbClr val="FF0000"/>
                </a:solidFill>
              </a:rPr>
              <a:t>29</a:t>
            </a:r>
            <a:r>
              <a:rPr kumimoji="1" lang="ja-JP" altLang="en-US" dirty="0" smtClean="0">
                <a:solidFill>
                  <a:srgbClr val="FF0000"/>
                </a:solidFill>
              </a:rPr>
              <a:t>日</a:t>
            </a:r>
            <a:r>
              <a:rPr kumimoji="1" lang="ja-JP" altLang="en-US" sz="1600" dirty="0" smtClean="0"/>
              <a:t>（水）</a:t>
            </a:r>
            <a:r>
              <a:rPr kumimoji="1" lang="en-US" altLang="ja-JP" sz="1600" dirty="0" smtClean="0"/>
              <a:t>9</a:t>
            </a:r>
            <a:r>
              <a:rPr kumimoji="1" lang="ja-JP" altLang="en-US" sz="1600" dirty="0" smtClean="0"/>
              <a:t>：</a:t>
            </a:r>
            <a:r>
              <a:rPr kumimoji="1" lang="en-US" altLang="ja-JP" sz="1600" dirty="0" smtClean="0"/>
              <a:t>30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15</a:t>
            </a:r>
            <a:r>
              <a:rPr kumimoji="1" lang="ja-JP" altLang="en-US" sz="1600" dirty="0" smtClean="0"/>
              <a:t>：</a:t>
            </a:r>
            <a:r>
              <a:rPr kumimoji="1" lang="en-US" altLang="ja-JP" sz="1600" dirty="0" smtClean="0"/>
              <a:t>00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2626" y="1955223"/>
            <a:ext cx="5533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ホクレン訓子府実証農場 研修室及び農場</a:t>
            </a:r>
            <a:endParaRPr kumimoji="1" lang="en-US" altLang="ja-JP" sz="1600" dirty="0" smtClean="0"/>
          </a:p>
          <a:p>
            <a:r>
              <a:rPr lang="en-US" altLang="ja-JP" sz="1600" dirty="0"/>
              <a:t>(</a:t>
            </a:r>
            <a:r>
              <a:rPr kumimoji="1" lang="ja-JP" altLang="en-US" sz="1600" dirty="0" smtClean="0"/>
              <a:t>常呂郡訓子府町字駒里</a:t>
            </a:r>
            <a:r>
              <a:rPr kumimoji="1" lang="en-US" altLang="ja-JP" sz="1600" dirty="0" smtClean="0"/>
              <a:t>184</a:t>
            </a:r>
            <a:r>
              <a:rPr kumimoji="1" lang="ja-JP" altLang="en-US" sz="1600" dirty="0" smtClean="0"/>
              <a:t>番地７</a:t>
            </a:r>
            <a:r>
              <a:rPr kumimoji="1" lang="en-US" altLang="ja-JP" sz="1600" dirty="0" smtClean="0"/>
              <a:t>)</a:t>
            </a:r>
          </a:p>
          <a:p>
            <a:r>
              <a:rPr kumimoji="1" lang="ja-JP" altLang="en-US" sz="1600" dirty="0" smtClean="0"/>
              <a:t>後日動画配信（ホクレンアグリポートで配信）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92490" y="3177308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オホーツク地区農作業安全運動推進本部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オホーツク地域</a:t>
            </a:r>
            <a:r>
              <a:rPr kumimoji="1" lang="en-US" altLang="ja-JP" sz="1600" dirty="0" smtClean="0"/>
              <a:t>GAP</a:t>
            </a:r>
            <a:r>
              <a:rPr kumimoji="1" lang="ja-JP" altLang="en-US" sz="1600" dirty="0" smtClean="0"/>
              <a:t>導入推進会議</a:t>
            </a:r>
            <a:endParaRPr kumimoji="1" lang="ja-JP" altLang="en-US" sz="1600" dirty="0"/>
          </a:p>
        </p:txBody>
      </p:sp>
      <p:sp>
        <p:nvSpPr>
          <p:cNvPr id="5" name="角丸四角形 4"/>
          <p:cNvSpPr/>
          <p:nvPr/>
        </p:nvSpPr>
        <p:spPr>
          <a:xfrm>
            <a:off x="116348" y="869652"/>
            <a:ext cx="6626772" cy="771367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/>
              <a:t>オホーツク管内</a:t>
            </a:r>
            <a:r>
              <a:rPr kumimoji="1" lang="ja-JP" altLang="en-US" sz="1600" dirty="0" smtClean="0"/>
              <a:t>の「農作業</a:t>
            </a:r>
            <a:r>
              <a:rPr kumimoji="1" lang="ja-JP" altLang="en-US" sz="1600" dirty="0"/>
              <a:t>安全</a:t>
            </a:r>
            <a:r>
              <a:rPr kumimoji="1" lang="ja-JP" altLang="en-US" sz="1600" dirty="0" smtClean="0"/>
              <a:t>対策」及び「</a:t>
            </a:r>
            <a:r>
              <a:rPr kumimoji="1" lang="en-US" altLang="ja-JP" sz="1600" dirty="0" smtClean="0"/>
              <a:t>GAP</a:t>
            </a:r>
            <a:r>
              <a:rPr kumimoji="1" lang="ja-JP" altLang="en-US" sz="1600" dirty="0" smtClean="0"/>
              <a:t>の考え方を取り入れた経営管理」の</a:t>
            </a:r>
            <a:r>
              <a:rPr kumimoji="1" lang="ja-JP" altLang="en-US" sz="1600" dirty="0"/>
              <a:t>推進を</a:t>
            </a:r>
            <a:r>
              <a:rPr kumimoji="1" lang="ja-JP" altLang="en-US" sz="1600" dirty="0" smtClean="0"/>
              <a:t>図るため</a:t>
            </a:r>
            <a:r>
              <a:rPr kumimoji="1" lang="ja-JP" altLang="en-US" sz="1600" dirty="0"/>
              <a:t>、「農作業安全」・「労務管理」・「応急救護</a:t>
            </a:r>
            <a:r>
              <a:rPr kumimoji="1" lang="ja-JP" altLang="en-US" sz="1600" dirty="0" smtClean="0"/>
              <a:t>」研修会を開催</a:t>
            </a:r>
            <a:r>
              <a:rPr kumimoji="1" lang="ja-JP" altLang="en-US" sz="1600" dirty="0"/>
              <a:t>します</a:t>
            </a:r>
            <a:r>
              <a:rPr kumimoji="1" lang="ja-JP" altLang="en-US" sz="1600" dirty="0" smtClean="0"/>
              <a:t>。是非ご参加ください。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09636" y="6928006"/>
            <a:ext cx="5506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参加希望の方は、別紙「申込書」にご記入後、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下記へＦＡＸ、メールにて、　</a:t>
            </a:r>
            <a:endParaRPr lang="en-US" altLang="ja-JP" sz="1600" dirty="0"/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11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10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日</a:t>
            </a:r>
            <a:r>
              <a:rPr kumimoji="1" lang="ja-JP" altLang="en-US" sz="1600" dirty="0" smtClean="0"/>
              <a:t>（金）までにお申し込みください。　　　（全て研修への参加者を優先させていただきます。）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 flipH="1">
            <a:off x="1182626" y="2704588"/>
            <a:ext cx="5776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農業者・ＪＡ・普及センター・行政 等</a:t>
            </a:r>
            <a:endParaRPr kumimoji="1" lang="en-US" altLang="ja-JP" sz="1600" dirty="0" smtClean="0"/>
          </a:p>
          <a:p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会場の定員</a:t>
            </a:r>
            <a:r>
              <a:rPr kumimoji="1" lang="en-US" altLang="ja-JP" sz="1600" dirty="0" smtClean="0"/>
              <a:t>60</a:t>
            </a:r>
            <a:r>
              <a:rPr kumimoji="1" lang="ja-JP" altLang="en-US" sz="1600" dirty="0" smtClean="0"/>
              <a:t>名に達した段階で締め切らせていただきます）</a:t>
            </a:r>
            <a:endParaRPr kumimoji="1" lang="en-US" altLang="ja-JP" sz="1600" dirty="0" smtClean="0"/>
          </a:p>
        </p:txBody>
      </p:sp>
      <p:sp>
        <p:nvSpPr>
          <p:cNvPr id="27" name="ホームベース 26"/>
          <p:cNvSpPr/>
          <p:nvPr/>
        </p:nvSpPr>
        <p:spPr>
          <a:xfrm>
            <a:off x="231228" y="3290656"/>
            <a:ext cx="978408" cy="327497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主催</a:t>
            </a:r>
          </a:p>
        </p:txBody>
      </p:sp>
      <p:sp>
        <p:nvSpPr>
          <p:cNvPr id="29" name="ホームベース 28"/>
          <p:cNvSpPr/>
          <p:nvPr/>
        </p:nvSpPr>
        <p:spPr>
          <a:xfrm>
            <a:off x="231228" y="2861193"/>
            <a:ext cx="978408" cy="327497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対象</a:t>
            </a:r>
          </a:p>
        </p:txBody>
      </p:sp>
      <p:sp>
        <p:nvSpPr>
          <p:cNvPr id="30" name="ホームベース 29"/>
          <p:cNvSpPr/>
          <p:nvPr/>
        </p:nvSpPr>
        <p:spPr>
          <a:xfrm>
            <a:off x="214082" y="2212049"/>
            <a:ext cx="978408" cy="327497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場所</a:t>
            </a:r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1" y="-1"/>
            <a:ext cx="6857999" cy="83342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令和</a:t>
            </a:r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年度　オホーツク地区農作業安全・労務管理・応急救護研修会</a:t>
            </a:r>
            <a:endParaRPr kumimoji="1" lang="ja-JP" altLang="en-US" sz="2800" dirty="0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06622"/>
              </p:ext>
            </p:extLst>
          </p:nvPr>
        </p:nvGraphicFramePr>
        <p:xfrm>
          <a:off x="218090" y="4052396"/>
          <a:ext cx="652503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908">
                  <a:extLst>
                    <a:ext uri="{9D8B030D-6E8A-4147-A177-3AD203B41FA5}">
                      <a16:colId xmlns:a16="http://schemas.microsoft.com/office/drawing/2014/main" val="625394534"/>
                    </a:ext>
                  </a:extLst>
                </a:gridCol>
                <a:gridCol w="3022641">
                  <a:extLst>
                    <a:ext uri="{9D8B030D-6E8A-4147-A177-3AD203B41FA5}">
                      <a16:colId xmlns:a16="http://schemas.microsoft.com/office/drawing/2014/main" val="462092001"/>
                    </a:ext>
                  </a:extLst>
                </a:gridCol>
                <a:gridCol w="2013481">
                  <a:extLst>
                    <a:ext uri="{9D8B030D-6E8A-4147-A177-3AD203B41FA5}">
                      <a16:colId xmlns:a16="http://schemas.microsoft.com/office/drawing/2014/main" val="1905436580"/>
                    </a:ext>
                  </a:extLst>
                </a:gridCol>
              </a:tblGrid>
              <a:tr h="3447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プログラム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内容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講師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5952"/>
                  </a:ext>
                </a:extLst>
              </a:tr>
              <a:tr h="397804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労務管理</a:t>
                      </a:r>
                      <a:endParaRPr kumimoji="1" lang="ja-JP" alt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「安全な労働環境づくりのための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GAP</a:t>
                      </a:r>
                      <a:r>
                        <a:rPr kumimoji="1" lang="ja-JP" altLang="en-US" sz="1200" dirty="0" smtClean="0"/>
                        <a:t>と労務管理について」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社会保険社労士法人オホーツク労働事務所　多田　学　氏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37185"/>
                  </a:ext>
                </a:extLst>
              </a:tr>
              <a:tr h="397804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応急救護</a:t>
                      </a:r>
                      <a:endParaRPr kumimoji="1" lang="ja-JP" alt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「救命講習」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（座学及び</a:t>
                      </a:r>
                      <a:r>
                        <a:rPr kumimoji="1" lang="en-US" altLang="ja-JP" sz="1200" dirty="0" smtClean="0"/>
                        <a:t>AED</a:t>
                      </a:r>
                      <a:r>
                        <a:rPr kumimoji="1" lang="ja-JP" altLang="en-US" sz="1200" dirty="0" smtClean="0"/>
                        <a:t>取扱いなどの実技研修）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北見地区消防組合本部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救護企画課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4901"/>
                  </a:ext>
                </a:extLst>
              </a:tr>
              <a:tr h="1352535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農作業安全</a:t>
                      </a:r>
                      <a:endParaRPr kumimoji="1" lang="ja-JP" alt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）農業経営を支える農作業事故対策　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 の</a:t>
                      </a:r>
                      <a:r>
                        <a:rPr kumimoji="1" lang="ja-JP" altLang="en-US" sz="1200" dirty="0" smtClean="0"/>
                        <a:t>考え方及びＶＲ</a:t>
                      </a:r>
                      <a:r>
                        <a:rPr kumimoji="1" lang="ja-JP" altLang="en-US" sz="1200" dirty="0" smtClean="0"/>
                        <a:t>ゴーグルを用いた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農作業事故体験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）自動操舵トラクタの安全確認　　　　　　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）トラクタによる死角確認及び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200" baseline="0" dirty="0" smtClean="0"/>
                        <a:t>   </a:t>
                      </a:r>
                      <a:r>
                        <a:rPr kumimoji="1" lang="ja-JP" altLang="en-US" sz="1200" dirty="0" smtClean="0"/>
                        <a:t>基本操作　　　　　　　　　　　　　　　　　（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）トラクタによる転倒角度体験装置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200" baseline="0" dirty="0" smtClean="0"/>
                        <a:t>   </a:t>
                      </a:r>
                      <a:r>
                        <a:rPr kumimoji="1" lang="ja-JP" altLang="en-US" sz="1200" dirty="0" smtClean="0"/>
                        <a:t>及びシートベルト装着推進</a:t>
                      </a:r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）農研機構農業機械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         </a:t>
                      </a:r>
                      <a:r>
                        <a:rPr kumimoji="1" lang="ja-JP" altLang="en-US" sz="1200" dirty="0" smtClean="0"/>
                        <a:t>研修部門システム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         </a:t>
                      </a:r>
                      <a:r>
                        <a:rPr kumimoji="1" lang="ja-JP" altLang="en-US" sz="1200" dirty="0" smtClean="0"/>
                        <a:t>安全工学研究領域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         </a:t>
                      </a:r>
                      <a:r>
                        <a:rPr kumimoji="1" lang="ja-JP" altLang="en-US" sz="1200" dirty="0" smtClean="0"/>
                        <a:t>積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栄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氏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(2)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(3)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(4)</a:t>
                      </a:r>
                      <a:r>
                        <a:rPr kumimoji="1" lang="ja-JP" altLang="en-US" sz="1200" dirty="0" smtClean="0"/>
                        <a:t>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株式会社北海道クボタ</a:t>
                      </a:r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742944"/>
                  </a:ext>
                </a:extLst>
              </a:tr>
            </a:tbl>
          </a:graphicData>
        </a:graphic>
      </p:graphicFrame>
      <p:sp>
        <p:nvSpPr>
          <p:cNvPr id="25" name="ホームベース 24"/>
          <p:cNvSpPr/>
          <p:nvPr/>
        </p:nvSpPr>
        <p:spPr>
          <a:xfrm>
            <a:off x="231228" y="7326724"/>
            <a:ext cx="978408" cy="327497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申込</a:t>
            </a:r>
            <a:endParaRPr kumimoji="1" lang="ja-JP" altLang="en-US" dirty="0"/>
          </a:p>
        </p:txBody>
      </p:sp>
      <p:sp>
        <p:nvSpPr>
          <p:cNvPr id="28" name="ホームベース 27"/>
          <p:cNvSpPr/>
          <p:nvPr/>
        </p:nvSpPr>
        <p:spPr>
          <a:xfrm>
            <a:off x="218090" y="8357046"/>
            <a:ext cx="978408" cy="327497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その他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96498" y="8105116"/>
            <a:ext cx="4207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ご来場の際には、駐車場に限りがあるため、車を乗り合わせにご協力ください。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昼食は各自準備してください。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（休憩時間</a:t>
            </a:r>
            <a:r>
              <a:rPr kumimoji="1" lang="en-US" altLang="ja-JP" sz="1600" dirty="0" smtClean="0"/>
              <a:t>60</a:t>
            </a:r>
            <a:r>
              <a:rPr kumimoji="1" lang="ja-JP" altLang="en-US" sz="1600" dirty="0" smtClean="0"/>
              <a:t>分間）</a:t>
            </a:r>
            <a:endParaRPr kumimoji="1" lang="en-US" altLang="ja-JP" sz="16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1080" y="9093524"/>
            <a:ext cx="40235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r>
              <a:rPr lang="en-US" altLang="ja-JP" sz="1600" dirty="0" smtClean="0"/>
              <a:t>FAX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0152-44-0240</a:t>
            </a:r>
          </a:p>
          <a:p>
            <a:r>
              <a:rPr kumimoji="1" lang="en-US" altLang="ja-JP" sz="1600" dirty="0" err="1" smtClean="0"/>
              <a:t>E-mail:fujita.kaito@pref.hokkaido.lg.jp</a:t>
            </a:r>
            <a:endParaRPr kumimoji="1" lang="ja-JP" altLang="en-US" sz="1600" dirty="0"/>
          </a:p>
        </p:txBody>
      </p:sp>
      <p:sp>
        <p:nvSpPr>
          <p:cNvPr id="22" name="ホームベース 21"/>
          <p:cNvSpPr/>
          <p:nvPr/>
        </p:nvSpPr>
        <p:spPr>
          <a:xfrm>
            <a:off x="218090" y="9045101"/>
            <a:ext cx="978408" cy="327497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報告先</a:t>
            </a:r>
            <a:endParaRPr kumimoji="1" lang="ja-JP" altLang="en-US" dirty="0"/>
          </a:p>
        </p:txBody>
      </p:sp>
      <p:sp>
        <p:nvSpPr>
          <p:cNvPr id="9" name="楕円 8"/>
          <p:cNvSpPr/>
          <p:nvPr/>
        </p:nvSpPr>
        <p:spPr>
          <a:xfrm>
            <a:off x="5404313" y="1716873"/>
            <a:ext cx="1311797" cy="1144320"/>
          </a:xfrm>
          <a:prstGeom prst="ellipse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参加費無料</a:t>
            </a:r>
            <a:endParaRPr kumimoji="1" lang="ja-JP" altLang="en-US" dirty="0"/>
          </a:p>
        </p:txBody>
      </p:sp>
      <p:pic>
        <p:nvPicPr>
          <p:cNvPr id="23" name="Picture 3" descr="E:\CLIPART\REGIONAL\AGRICULT\AGRIV003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857" y="8482127"/>
            <a:ext cx="1808258" cy="14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ホームベース 23"/>
          <p:cNvSpPr/>
          <p:nvPr/>
        </p:nvSpPr>
        <p:spPr>
          <a:xfrm>
            <a:off x="231228" y="3683629"/>
            <a:ext cx="978408" cy="327497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共催</a:t>
            </a:r>
            <a:endParaRPr kumimoji="1" lang="ja-JP" altLang="en-US" sz="2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92490" y="3672572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株式会社北海道クボタ・株式会社クボタ</a:t>
            </a: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60840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430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平野＿芳男</dc:creator>
  <cp:lastModifiedBy>藤田＿快土</cp:lastModifiedBy>
  <cp:revision>90</cp:revision>
  <cp:lastPrinted>2023-08-31T02:45:58Z</cp:lastPrinted>
  <dcterms:created xsi:type="dcterms:W3CDTF">2023-05-30T02:01:05Z</dcterms:created>
  <dcterms:modified xsi:type="dcterms:W3CDTF">2023-10-06T00:32:01Z</dcterms:modified>
</cp:coreProperties>
</file>